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79"/>
  </p:notesMasterIdLst>
  <p:sldIdLst>
    <p:sldId id="256" r:id="rId2"/>
    <p:sldId id="317" r:id="rId3"/>
    <p:sldId id="318" r:id="rId4"/>
    <p:sldId id="296" r:id="rId5"/>
    <p:sldId id="297" r:id="rId6"/>
    <p:sldId id="298" r:id="rId7"/>
    <p:sldId id="299" r:id="rId8"/>
    <p:sldId id="300" r:id="rId9"/>
    <p:sldId id="301" r:id="rId10"/>
    <p:sldId id="302" r:id="rId11"/>
    <p:sldId id="303" r:id="rId12"/>
    <p:sldId id="275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332" r:id="rId22"/>
    <p:sldId id="286" r:id="rId23"/>
    <p:sldId id="276" r:id="rId24"/>
    <p:sldId id="285" r:id="rId25"/>
    <p:sldId id="316" r:id="rId26"/>
    <p:sldId id="288" r:id="rId27"/>
    <p:sldId id="319" r:id="rId28"/>
    <p:sldId id="320" r:id="rId29"/>
    <p:sldId id="333" r:id="rId30"/>
    <p:sldId id="322" r:id="rId31"/>
    <p:sldId id="342" r:id="rId32"/>
    <p:sldId id="295" r:id="rId33"/>
    <p:sldId id="287" r:id="rId34"/>
    <p:sldId id="293" r:id="rId35"/>
    <p:sldId id="289" r:id="rId36"/>
    <p:sldId id="323" r:id="rId37"/>
    <p:sldId id="324" r:id="rId38"/>
    <p:sldId id="339" r:id="rId39"/>
    <p:sldId id="335" r:id="rId40"/>
    <p:sldId id="336" r:id="rId41"/>
    <p:sldId id="337" r:id="rId42"/>
    <p:sldId id="326" r:id="rId43"/>
    <p:sldId id="340" r:id="rId44"/>
    <p:sldId id="334" r:id="rId45"/>
    <p:sldId id="341" r:id="rId46"/>
    <p:sldId id="327" r:id="rId47"/>
    <p:sldId id="304" r:id="rId48"/>
    <p:sldId id="329" r:id="rId49"/>
    <p:sldId id="330" r:id="rId50"/>
    <p:sldId id="348" r:id="rId51"/>
    <p:sldId id="353" r:id="rId52"/>
    <p:sldId id="354" r:id="rId53"/>
    <p:sldId id="331" r:id="rId54"/>
    <p:sldId id="338" r:id="rId55"/>
    <p:sldId id="343" r:id="rId56"/>
    <p:sldId id="344" r:id="rId57"/>
    <p:sldId id="345" r:id="rId58"/>
    <p:sldId id="346" r:id="rId59"/>
    <p:sldId id="349" r:id="rId60"/>
    <p:sldId id="350" r:id="rId61"/>
    <p:sldId id="347" r:id="rId62"/>
    <p:sldId id="351" r:id="rId63"/>
    <p:sldId id="352" r:id="rId64"/>
    <p:sldId id="294" r:id="rId65"/>
    <p:sldId id="325" r:id="rId66"/>
    <p:sldId id="305" r:id="rId67"/>
    <p:sldId id="292" r:id="rId68"/>
    <p:sldId id="306" r:id="rId69"/>
    <p:sldId id="307" r:id="rId70"/>
    <p:sldId id="308" r:id="rId71"/>
    <p:sldId id="309" r:id="rId72"/>
    <p:sldId id="314" r:id="rId73"/>
    <p:sldId id="313" r:id="rId74"/>
    <p:sldId id="310" r:id="rId75"/>
    <p:sldId id="311" r:id="rId76"/>
    <p:sldId id="312" r:id="rId77"/>
    <p:sldId id="315" r:id="rId7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mil Pazik" initials="KP" lastIdx="1" clrIdx="0">
    <p:extLst/>
  </p:cmAuthor>
  <p:cmAuthor id="2" name="Kamil Pazik" initials="KP [2]" lastIdx="1" clrIdx="1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1"/>
    <p:restoredTop sz="94427"/>
  </p:normalViewPr>
  <p:slideViewPr>
    <p:cSldViewPr snapToGrid="0" snapToObjects="1">
      <p:cViewPr>
        <p:scale>
          <a:sx n="114" d="100"/>
          <a:sy n="114" d="100"/>
        </p:scale>
        <p:origin x="40" y="1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80" Type="http://schemas.openxmlformats.org/officeDocument/2006/relationships/commentAuthors" Target="commentAuthors.xml"/><Relationship Id="rId81" Type="http://schemas.openxmlformats.org/officeDocument/2006/relationships/presProps" Target="presProps.xml"/><Relationship Id="rId82" Type="http://schemas.openxmlformats.org/officeDocument/2006/relationships/viewProps" Target="viewProps.xml"/><Relationship Id="rId83" Type="http://schemas.openxmlformats.org/officeDocument/2006/relationships/theme" Target="theme/theme1.xml"/><Relationship Id="rId84" Type="http://schemas.openxmlformats.org/officeDocument/2006/relationships/tableStyles" Target="tableStyles.xml"/><Relationship Id="rId70" Type="http://schemas.openxmlformats.org/officeDocument/2006/relationships/slide" Target="slides/slide69.xml"/><Relationship Id="rId71" Type="http://schemas.openxmlformats.org/officeDocument/2006/relationships/slide" Target="slides/slide70.xml"/><Relationship Id="rId72" Type="http://schemas.openxmlformats.org/officeDocument/2006/relationships/slide" Target="slides/slide7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slide" Target="slides/slide72.xml"/><Relationship Id="rId74" Type="http://schemas.openxmlformats.org/officeDocument/2006/relationships/slide" Target="slides/slide73.xml"/><Relationship Id="rId75" Type="http://schemas.openxmlformats.org/officeDocument/2006/relationships/slide" Target="slides/slide74.xml"/><Relationship Id="rId76" Type="http://schemas.openxmlformats.org/officeDocument/2006/relationships/slide" Target="slides/slide75.xml"/><Relationship Id="rId77" Type="http://schemas.openxmlformats.org/officeDocument/2006/relationships/slide" Target="slides/slide76.xml"/><Relationship Id="rId78" Type="http://schemas.openxmlformats.org/officeDocument/2006/relationships/slide" Target="slides/slide77.xml"/><Relationship Id="rId79" Type="http://schemas.openxmlformats.org/officeDocument/2006/relationships/notesMaster" Target="notesMasters/notesMaster1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8-10-13T01:56:28.581" idx="1">
    <p:pos x="10" y="10"/>
    <p:text>pierwszy_uczestnik, drugi_uczestnik = drugi_uczestnik, pierwszy_uczestnik</p:text>
    <p:extLst>
      <p:ext uri="{C676402C-5697-4E1C-873F-D02D1690AC5C}">
        <p15:threadingInfo xmlns:p15="http://schemas.microsoft.com/office/powerpoint/2012/main" timeZoneBias="-1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18-10-13T01:56:28.581" idx="1">
    <p:pos x="10" y="10"/>
    <p:text>pierwszy_uczestnik, drugi_uczestnik = drugi_uczestnik, pierwszy_uczestnik</p:text>
    <p:extLst>
      <p:ext uri="{C676402C-5697-4E1C-873F-D02D1690AC5C}">
        <p15:threadingInfo xmlns:p15="http://schemas.microsoft.com/office/powerpoint/2012/main" timeZoneBias="-120"/>
      </p:ext>
    </p:extLst>
  </p:cm>
</p:cmLst>
</file>

<file path=ppt/media/image1.jpeg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8C1578-FA4F-7645-87EB-403441902485}" type="datetimeFigureOut">
              <a:rPr lang="pl-PL" smtClean="0"/>
              <a:t>14.10.2018</a:t>
            </a:fld>
            <a:endParaRPr lang="pl-P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l-P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pl-P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l-P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6016C1-E196-6045-BB8A-3844B7B105E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068164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10/14/18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6.tif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7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8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.jpeg"/><Relationship Id="rId3" Type="http://schemas.openxmlformats.org/officeDocument/2006/relationships/image" Target="../media/image9.tif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0.tif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hyperlink" Target="https://www.python.org/dev/peps/pep-0327/#rounding-algorithms" TargetMode="External"/><Relationship Id="rId3" Type="http://schemas.openxmlformats.org/officeDocument/2006/relationships/hyperlink" Target="https://www.python.org/dev/peps/pep-0327/#id37" TargetMode="Externa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hyperlink" Target="https://www.python.org/downloads/windows/" TargetMode="External"/><Relationship Id="rId3" Type="http://schemas.openxmlformats.org/officeDocument/2006/relationships/hyperlink" Target="https://www.anaconda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1.tiff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3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omments" Target="../comments/commen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comments" Target="../comments/commen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2.pn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3.tiff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science </a:t>
            </a:r>
            <a:r>
              <a:rPr lang="mr-IN" dirty="0" smtClean="0"/>
              <a:t>–</a:t>
            </a:r>
            <a:r>
              <a:rPr lang="en-US" dirty="0" smtClean="0"/>
              <a:t> Warszawa 13.10.2018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Linux, Python </a:t>
            </a:r>
            <a:r>
              <a:rPr lang="en-US" dirty="0" err="1"/>
              <a:t>podstawy</a:t>
            </a:r>
            <a:r>
              <a:rPr lang="en-US" dirty="0"/>
              <a:t>, </a:t>
            </a:r>
            <a:r>
              <a:rPr lang="en-US" dirty="0" err="1"/>
              <a:t>Git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29831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Git usuwanie </a:t>
            </a:r>
            <a:r>
              <a:rPr lang="pl-PL" dirty="0" err="1" smtClean="0"/>
              <a:t>repo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918" y="2571751"/>
            <a:ext cx="8932931" cy="31083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21809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Git usuwanie </a:t>
            </a:r>
            <a:r>
              <a:rPr lang="pl-PL" dirty="0" err="1"/>
              <a:t>repo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700" y="190500"/>
            <a:ext cx="11658600" cy="64770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55852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Python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dirty="0"/>
              <a:t>Open Source</a:t>
            </a:r>
          </a:p>
          <a:p>
            <a:r>
              <a:rPr lang="pl-PL" dirty="0"/>
              <a:t>Nazwa języka pochodzi od serialu BBC Latający Cyrk Monty </a:t>
            </a:r>
            <a:r>
              <a:rPr lang="pl-PL" dirty="0" err="1"/>
              <a:t>Pythona</a:t>
            </a:r>
            <a:r>
              <a:rPr lang="pl-PL" dirty="0"/>
              <a:t>. Twórca jest fanem serialu</a:t>
            </a:r>
          </a:p>
          <a:p>
            <a:r>
              <a:rPr lang="pl-PL" dirty="0" err="1"/>
              <a:t>Python</a:t>
            </a:r>
            <a:r>
              <a:rPr lang="pl-PL" dirty="0"/>
              <a:t> (jego interpreter) zaczął powstawać od 1989</a:t>
            </a:r>
          </a:p>
          <a:p>
            <a:r>
              <a:rPr lang="pl-PL" dirty="0"/>
              <a:t>Guido van </a:t>
            </a:r>
            <a:r>
              <a:rPr lang="pl-PL" dirty="0" err="1"/>
              <a:t>Rossum</a:t>
            </a:r>
            <a:r>
              <a:rPr lang="pl-PL" dirty="0"/>
              <a:t> - dobrotliwy, dożywotni dyktator. Jest jak Linus </a:t>
            </a:r>
            <a:r>
              <a:rPr lang="pl-PL" dirty="0" err="1"/>
              <a:t>Torvalds</a:t>
            </a:r>
            <a:r>
              <a:rPr lang="pl-PL" dirty="0"/>
              <a:t> dla </a:t>
            </a:r>
            <a:r>
              <a:rPr lang="pl-PL" dirty="0" err="1"/>
              <a:t>kernela</a:t>
            </a:r>
            <a:r>
              <a:rPr lang="pl-PL" dirty="0"/>
              <a:t> </a:t>
            </a:r>
            <a:r>
              <a:rPr lang="pl-PL" dirty="0" err="1"/>
              <a:t>Linuxa</a:t>
            </a:r>
            <a:endParaRPr lang="pl-PL" dirty="0"/>
          </a:p>
          <a:p>
            <a:r>
              <a:rPr lang="pl-PL" dirty="0"/>
              <a:t>Potrzeba było łatwe tworzenie narzędzi systemowych do systemu operacyjnego </a:t>
            </a:r>
            <a:r>
              <a:rPr lang="pl-PL" dirty="0" err="1"/>
              <a:t>Amoeba</a:t>
            </a:r>
            <a:endParaRPr lang="pl-PL" dirty="0"/>
          </a:p>
          <a:p>
            <a:r>
              <a:rPr lang="pl-PL" dirty="0"/>
              <a:t>Coś co byłoby pomiędzy językiem C a Shell</a:t>
            </a:r>
          </a:p>
          <a:p>
            <a:r>
              <a:rPr lang="pl-PL" dirty="0" err="1"/>
              <a:t>Python</a:t>
            </a:r>
            <a:r>
              <a:rPr lang="pl-PL" dirty="0"/>
              <a:t> 2.0 – październik 2000</a:t>
            </a:r>
          </a:p>
          <a:p>
            <a:r>
              <a:rPr lang="pl-PL" dirty="0" err="1"/>
              <a:t>Python</a:t>
            </a:r>
            <a:r>
              <a:rPr lang="pl-PL" dirty="0"/>
              <a:t> 3.0 - grudzień 2008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542649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DDA34B8A-FA8D-4E16-AD72-7B60B1C2582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6885D229-60DD-4D71-8181-10E781C1491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0B0DAA45-BE66-4F0C-93A6-519D941071F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EF449A3D-A43B-4688-BD89-35734D00725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74E9975C-AF3D-48EF-B3F0-112A01A3820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CF00A076-2FEA-40D1-8F85-84248179796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A2E68741-6133-4CAA-BF3C-F0E6CF40C5B7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xmlns="" id="{76C01C64-4A8B-42FC-93C5-2D6A3EBAB7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xmlns="" id="{D969AEA9-C1EE-45E1-9964-D9705492E12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xmlns="" id="{4845E67D-4E5B-44B3-AB74-5E95C839E7A5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079CE317-680B-449C-A423-71C1FE069B4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xmlns="" id="{6061F655-345C-4AD8-85BC-913D875232C0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xmlns="" id="{643780CE-2BE5-46F6-97B2-60DF30217ED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>
              <a:extLst>
                <a:ext uri="{FF2B5EF4-FFF2-40B4-BE49-F238E27FC236}">
                  <a16:creationId xmlns:a16="http://schemas.microsoft.com/office/drawing/2014/main" xmlns="" id="{4233DC0E-DE6C-4FB6-A529-51B162641AB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xmlns="" id="{3870477F-E451-4BC3-863F-0E2FC572884B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xmlns="" id="{88FBA05C-D740-40CE-9A7D-9E5A715AEA36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Freeform 5">
              <a:extLst>
                <a:ext uri="{FF2B5EF4-FFF2-40B4-BE49-F238E27FC236}">
                  <a16:creationId xmlns:a16="http://schemas.microsoft.com/office/drawing/2014/main" xmlns="" id="{B4A81DE1-E2BC-4A31-99EE-71350421B0E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28" name="Freeform 5">
              <a:extLst>
                <a:ext uri="{FF2B5EF4-FFF2-40B4-BE49-F238E27FC236}">
                  <a16:creationId xmlns:a16="http://schemas.microsoft.com/office/drawing/2014/main" xmlns="" id="{FDE8183D-5757-4D73-A338-62BDD88E49B2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29" name="Freeform 5">
              <a:extLst>
                <a:ext uri="{FF2B5EF4-FFF2-40B4-BE49-F238E27FC236}">
                  <a16:creationId xmlns:a16="http://schemas.microsoft.com/office/drawing/2014/main" xmlns="" id="{F6ACD5FC-CAFE-48EB-B765-60EED2E052F0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973668"/>
            <a:ext cx="2942210" cy="102023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Co to </a:t>
            </a: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znaczy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2800" b="0" i="0" kern="1200" dirty="0" err="1">
                <a:solidFill>
                  <a:srgbClr val="EBEBEB"/>
                </a:solidFill>
                <a:latin typeface="+mj-lt"/>
                <a:ea typeface="+mj-ea"/>
                <a:cs typeface="+mj-cs"/>
              </a:rPr>
              <a:t>że</a:t>
            </a:r>
            <a:r>
              <a:rPr lang="en-US" sz="2800" b="0" i="0" kern="1200" dirty="0">
                <a:solidFill>
                  <a:srgbClr val="EBEBEB"/>
                </a:solidFill>
                <a:latin typeface="+mj-lt"/>
                <a:ea typeface="+mj-ea"/>
                <a:cs typeface="+mj-cs"/>
              </a:rPr>
              <a:t> open source ?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54955" y="2120900"/>
            <a:ext cx="3133726" cy="3898900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buFont typeface="Wingdings 3" charset="2"/>
              <a:buChar char=""/>
            </a:pPr>
            <a:r>
              <a:rPr lang="pl-PL" dirty="0">
                <a:solidFill>
                  <a:srgbClr val="00B050"/>
                </a:solidFill>
              </a:rPr>
              <a:t>Kod jest dostępny publicznie</a:t>
            </a:r>
          </a:p>
          <a:p>
            <a:pPr>
              <a:buFont typeface="Wingdings 3" charset="2"/>
              <a:buChar char=""/>
            </a:pPr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 bwMode="auto">
          <a:xfrm>
            <a:off x="5194607" y="1895032"/>
            <a:ext cx="6391533" cy="30679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31" name="Rectangle 30">
            <a:extLst>
              <a:ext uri="{FF2B5EF4-FFF2-40B4-BE49-F238E27FC236}">
                <a16:creationId xmlns:a16="http://schemas.microsoft.com/office/drawing/2014/main" xmlns="" id="{9F33B405-D785-4738-B1C0-6A0AA5E9828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34068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xmlns="" id="{FAEF28A3-012D-4640-B8B8-1EF6EAF7233B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xmlns="" id="{F3B2F1C2-14D3-4A53-B329-323795BCFD5A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xmlns="" id="{194E879E-1515-4211-8F1B-B68A92B2C20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2" name="Oval 11">
              <a:extLst>
                <a:ext uri="{FF2B5EF4-FFF2-40B4-BE49-F238E27FC236}">
                  <a16:creationId xmlns:a16="http://schemas.microsoft.com/office/drawing/2014/main" xmlns="" id="{F7137E7D-1F4E-498A-97D1-0E1FE6FC6F9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>
              <a:extLst>
                <a:ext uri="{FF2B5EF4-FFF2-40B4-BE49-F238E27FC236}">
                  <a16:creationId xmlns:a16="http://schemas.microsoft.com/office/drawing/2014/main" xmlns="" id="{91375183-B6E5-43E0-B28F-39EC9083853F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>
              <a:extLst>
                <a:ext uri="{FF2B5EF4-FFF2-40B4-BE49-F238E27FC236}">
                  <a16:creationId xmlns:a16="http://schemas.microsoft.com/office/drawing/2014/main" xmlns="" id="{267F36BD-A8AF-4304-A662-1007CC1748D8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xmlns="" id="{15D9095F-2809-4A90-A032-250AC21C352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Freeform 5">
              <a:extLst>
                <a:ext uri="{FF2B5EF4-FFF2-40B4-BE49-F238E27FC236}">
                  <a16:creationId xmlns:a16="http://schemas.microsoft.com/office/drawing/2014/main" xmlns="" id="{9027D7BF-C282-4477-A406-245C3F26521E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>
              <a:extLst>
                <a:ext uri="{FF2B5EF4-FFF2-40B4-BE49-F238E27FC236}">
                  <a16:creationId xmlns:a16="http://schemas.microsoft.com/office/drawing/2014/main" xmlns="" id="{AC3C43D8-426E-472E-A8E8-C41BF7A876B9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>
              <a:extLst>
                <a:ext uri="{FF2B5EF4-FFF2-40B4-BE49-F238E27FC236}">
                  <a16:creationId xmlns:a16="http://schemas.microsoft.com/office/drawing/2014/main" xmlns="" id="{52DCAE0E-B8DE-4C42-A48F-FA0C8345AC93}"/>
                </a:ext>
                <a:ext uri="{C183D7F6-B498-43B3-948B-1728B52AA6E4}">
                  <adec:decorative xmlns:adec="http://schemas.microsoft.com/office/drawing/2017/decorative" xmlns="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59647F54-801D-44AB-8284-EDDFF7763139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600" dirty="0">
                <a:solidFill>
                  <a:srgbClr val="EBEBEB"/>
                </a:solidFill>
              </a:rPr>
              <a:t>Co to </a:t>
            </a:r>
            <a:r>
              <a:rPr lang="en-US" sz="3600" dirty="0" err="1">
                <a:solidFill>
                  <a:srgbClr val="EBEBEB"/>
                </a:solidFill>
              </a:rPr>
              <a:t>znaczy</a:t>
            </a:r>
            <a:r>
              <a:rPr lang="en-US" sz="3600" dirty="0">
                <a:solidFill>
                  <a:srgbClr val="EBEBEB"/>
                </a:solidFill>
              </a:rPr>
              <a:t> </a:t>
            </a:r>
            <a:r>
              <a:rPr lang="en-US" sz="3600" dirty="0" err="1">
                <a:solidFill>
                  <a:srgbClr val="EBEBEB"/>
                </a:solidFill>
              </a:rPr>
              <a:t>że</a:t>
            </a:r>
            <a:r>
              <a:rPr lang="en-US" sz="3600" dirty="0">
                <a:solidFill>
                  <a:srgbClr val="EBEBEB"/>
                </a:solidFill>
              </a:rPr>
              <a:t> open source ?</a:t>
            </a:r>
            <a:endParaRPr lang="en-US" sz="36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>
          <a:xfrm>
            <a:off x="1154955" y="2603500"/>
            <a:ext cx="3481054" cy="34163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buFont typeface="Wingdings 3" charset="2"/>
              <a:buChar char=""/>
            </a:pPr>
            <a:r>
              <a:rPr lang="en-US" sz="1600"/>
              <a:t>Możemy </a:t>
            </a:r>
            <a:br>
              <a:rPr lang="en-US" sz="1600"/>
            </a:br>
            <a:r>
              <a:rPr lang="en-US" sz="1600"/>
              <a:t>sciągnąć kod</a:t>
            </a:r>
          </a:p>
          <a:p>
            <a:pPr>
              <a:buFont typeface="Wingdings 3" charset="2"/>
              <a:buChar char=""/>
            </a:pPr>
            <a:endParaRPr lang="en-US" sz="160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 rotWithShape="1">
          <a:blip r:embed="rId3"/>
          <a:srcRect t="2350"/>
          <a:stretch/>
        </p:blipFill>
        <p:spPr bwMode="auto">
          <a:xfrm>
            <a:off x="4984956" y="2775951"/>
            <a:ext cx="6158802" cy="3067163"/>
          </a:xfrm>
          <a:prstGeom prst="roundRect">
            <a:avLst>
              <a:gd name="adj" fmla="val 1858"/>
            </a:avLst>
          </a:prstGeom>
          <a:noFill/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3447096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EBEBEB"/>
                </a:solidFill>
              </a:rPr>
              <a:t>Co to </a:t>
            </a:r>
            <a:r>
              <a:rPr lang="en-US" dirty="0" err="1">
                <a:solidFill>
                  <a:srgbClr val="EBEBEB"/>
                </a:solidFill>
              </a:rPr>
              <a:t>znaczy</a:t>
            </a:r>
            <a:r>
              <a:rPr lang="en-US" dirty="0">
                <a:solidFill>
                  <a:srgbClr val="EBEBEB"/>
                </a:solidFill>
              </a:rPr>
              <a:t> </a:t>
            </a:r>
            <a:r>
              <a:rPr lang="en-US" dirty="0" err="1">
                <a:solidFill>
                  <a:srgbClr val="EBEBEB"/>
                </a:solidFill>
              </a:rPr>
              <a:t>że</a:t>
            </a:r>
            <a:r>
              <a:rPr lang="en-US" dirty="0">
                <a:solidFill>
                  <a:srgbClr val="EBEBEB"/>
                </a:solidFill>
              </a:rPr>
              <a:t> open source ?</a:t>
            </a:r>
            <a:endParaRPr lang="pl-PL" dirty="0"/>
          </a:p>
        </p:txBody>
      </p:sp>
      <p:sp>
        <p:nvSpPr>
          <p:cNvPr id="5" name="Content Placeholder 4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 smtClean="0"/>
              <a:t>Możemy śledzić zmiany</a:t>
            </a:r>
          </a:p>
          <a:p>
            <a:endParaRPr lang="pl-PL" dirty="0"/>
          </a:p>
        </p:txBody>
      </p:sp>
      <p:pic>
        <p:nvPicPr>
          <p:cNvPr id="6" name="Content Placeholder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4356847" y="2786647"/>
            <a:ext cx="5973016" cy="36636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9546798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KTO UŻYWA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/>
              <a:t>Google </a:t>
            </a:r>
            <a:r>
              <a:rPr lang="mr-IN" dirty="0"/>
              <a:t>–</a:t>
            </a:r>
            <a:r>
              <a:rPr lang="en-US" dirty="0"/>
              <a:t> </a:t>
            </a:r>
            <a:r>
              <a:rPr lang="en-US" dirty="0" err="1"/>
              <a:t>jako</a:t>
            </a:r>
            <a:r>
              <a:rPr lang="en-US" dirty="0"/>
              <a:t> </a:t>
            </a:r>
            <a:r>
              <a:rPr lang="en-US" dirty="0" err="1"/>
              <a:t>główny</a:t>
            </a:r>
            <a:r>
              <a:rPr lang="en-US" dirty="0"/>
              <a:t> </a:t>
            </a:r>
            <a:r>
              <a:rPr lang="en-US" dirty="0" err="1"/>
              <a:t>język</a:t>
            </a:r>
            <a:r>
              <a:rPr lang="en-US" dirty="0"/>
              <a:t> w </a:t>
            </a:r>
            <a:r>
              <a:rPr lang="en-US" dirty="0" err="1"/>
              <a:t>firmie</a:t>
            </a:r>
            <a:r>
              <a:rPr lang="en-US" dirty="0"/>
              <a:t>, </a:t>
            </a:r>
            <a:r>
              <a:rPr lang="en-US" dirty="0" err="1"/>
              <a:t>obok</a:t>
            </a:r>
            <a:r>
              <a:rPr lang="en-US" dirty="0"/>
              <a:t> jest Java </a:t>
            </a:r>
            <a:r>
              <a:rPr lang="en-US" dirty="0" err="1"/>
              <a:t>oraz</a:t>
            </a:r>
            <a:r>
              <a:rPr lang="en-US" dirty="0"/>
              <a:t> C++. Do </a:t>
            </a:r>
            <a:r>
              <a:rPr lang="en-US" dirty="0" err="1"/>
              <a:t>przetwarzania</a:t>
            </a:r>
            <a:r>
              <a:rPr lang="en-US" dirty="0"/>
              <a:t> </a:t>
            </a:r>
            <a:r>
              <a:rPr lang="en-US" dirty="0" err="1"/>
              <a:t>ogromnej</a:t>
            </a:r>
            <a:r>
              <a:rPr lang="en-US" dirty="0"/>
              <a:t> </a:t>
            </a:r>
            <a:r>
              <a:rPr lang="en-US" dirty="0" err="1"/>
              <a:t>ilości</a:t>
            </a:r>
            <a:r>
              <a:rPr lang="en-US" dirty="0"/>
              <a:t> </a:t>
            </a:r>
            <a:r>
              <a:rPr lang="en-US" dirty="0" err="1"/>
              <a:t>danych</a:t>
            </a:r>
            <a:r>
              <a:rPr lang="en-US" dirty="0"/>
              <a:t> od </a:t>
            </a:r>
            <a:r>
              <a:rPr lang="en-US" dirty="0" err="1"/>
              <a:t>użytkowników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Netflix </a:t>
            </a:r>
            <a:r>
              <a:rPr lang="mr-IN" dirty="0"/>
              <a:t>–</a:t>
            </a:r>
            <a:r>
              <a:rPr lang="en-US" dirty="0"/>
              <a:t> do </a:t>
            </a:r>
            <a:r>
              <a:rPr lang="en-US" dirty="0" err="1"/>
              <a:t>skalowania</a:t>
            </a:r>
            <a:r>
              <a:rPr lang="en-US" dirty="0"/>
              <a:t> </a:t>
            </a:r>
            <a:r>
              <a:rPr lang="en-US" dirty="0" err="1"/>
              <a:t>infrastruktury</a:t>
            </a:r>
            <a:r>
              <a:rPr lang="en-US" dirty="0"/>
              <a:t>, </a:t>
            </a:r>
            <a:r>
              <a:rPr lang="en-US" dirty="0" err="1"/>
              <a:t>alerty</a:t>
            </a:r>
            <a:r>
              <a:rPr lang="en-US" dirty="0"/>
              <a:t> w </a:t>
            </a:r>
            <a:r>
              <a:rPr lang="en-US" dirty="0" err="1"/>
              <a:t>przypadku</a:t>
            </a:r>
            <a:r>
              <a:rPr lang="en-US" dirty="0"/>
              <a:t> </a:t>
            </a:r>
            <a:r>
              <a:rPr lang="en-US" dirty="0" err="1"/>
              <a:t>zmiany</a:t>
            </a:r>
            <a:r>
              <a:rPr lang="en-US" dirty="0"/>
              <a:t> </a:t>
            </a:r>
            <a:r>
              <a:rPr lang="en-US" dirty="0" err="1"/>
              <a:t>ustawień</a:t>
            </a:r>
            <a:r>
              <a:rPr lang="en-US" dirty="0"/>
              <a:t> </a:t>
            </a:r>
            <a:r>
              <a:rPr lang="en-US" dirty="0" err="1"/>
              <a:t>zabezpieczeń</a:t>
            </a: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Instagram (framework Django)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Facebook (Framework Tornado)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Spotify (</a:t>
            </a:r>
            <a:r>
              <a:rPr lang="en-US" dirty="0" err="1"/>
              <a:t>Duży</a:t>
            </a:r>
            <a:r>
              <a:rPr lang="en-US" dirty="0"/>
              <a:t> </a:t>
            </a:r>
            <a:r>
              <a:rPr lang="en-US" dirty="0" err="1"/>
              <a:t>wolumen</a:t>
            </a:r>
            <a:r>
              <a:rPr lang="en-US" dirty="0"/>
              <a:t> </a:t>
            </a:r>
            <a:r>
              <a:rPr lang="en-US" dirty="0" err="1"/>
              <a:t>danych</a:t>
            </a:r>
            <a:r>
              <a:rPr lang="en-US" dirty="0"/>
              <a:t> do </a:t>
            </a:r>
            <a:r>
              <a:rPr lang="en-US" dirty="0" err="1"/>
              <a:t>przeprocesowania</a:t>
            </a:r>
            <a:r>
              <a:rPr lang="en-US" dirty="0"/>
              <a:t> </a:t>
            </a:r>
            <a:r>
              <a:rPr lang="mr-IN" dirty="0"/>
              <a:t>–</a:t>
            </a:r>
            <a:r>
              <a:rPr lang="en-US" dirty="0"/>
              <a:t> Luigi)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Nasa</a:t>
            </a:r>
          </a:p>
          <a:p>
            <a:pPr marL="285750" indent="-285750">
              <a:buFont typeface="Arial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368293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Typy </a:t>
            </a:r>
            <a:r>
              <a:rPr lang="pl-PL" dirty="0" smtClean="0"/>
              <a:t>zastosowań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DevOps</a:t>
            </a:r>
            <a:r>
              <a:rPr lang="pl-PL" dirty="0"/>
              <a:t> /  </a:t>
            </a:r>
            <a:r>
              <a:rPr lang="pl-PL" dirty="0" err="1"/>
              <a:t>SysOps</a:t>
            </a:r>
            <a:endParaRPr lang="pl-PL" dirty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Machine learning 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Web development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Obliczenia naukowe </a:t>
            </a:r>
            <a:r>
              <a:rPr lang="mr-IN" dirty="0"/>
              <a:t>–</a:t>
            </a:r>
            <a:r>
              <a:rPr lang="pl-PL" dirty="0"/>
              <a:t> instytucje uniwersyteckie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135774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Python2 vs python3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l-PL" dirty="0" smtClean="0"/>
              <a:t>Python2</a:t>
            </a:r>
            <a:endParaRPr lang="pl-PL" dirty="0"/>
          </a:p>
        </p:txBody>
      </p:sp>
      <p:sp>
        <p:nvSpPr>
          <p:cNvPr id="8" name="Content Placeholder 7"/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pl-PL" dirty="0" smtClean="0"/>
              <a:t>Wsparcie </a:t>
            </a:r>
            <a:r>
              <a:rPr lang="pl-PL" dirty="0"/>
              <a:t>tylko do 1 stycznia 2020</a:t>
            </a:r>
          </a:p>
          <a:p>
            <a:r>
              <a:rPr lang="pl-PL" dirty="0"/>
              <a:t>Domyślnie na </a:t>
            </a:r>
            <a:r>
              <a:rPr lang="pl-PL" dirty="0" err="1"/>
              <a:t>Macu</a:t>
            </a:r>
            <a:r>
              <a:rPr lang="pl-PL" dirty="0"/>
              <a:t>, Red-</a:t>
            </a:r>
            <a:r>
              <a:rPr lang="pl-PL" dirty="0" err="1"/>
              <a:t>hat</a:t>
            </a:r>
            <a:r>
              <a:rPr lang="pl-PL" dirty="0"/>
              <a:t>, i wielu </a:t>
            </a:r>
            <a:r>
              <a:rPr lang="pl-PL" dirty="0" err="1"/>
              <a:t>linuxach</a:t>
            </a:r>
            <a:endParaRPr lang="pl-PL" dirty="0"/>
          </a:p>
          <a:p>
            <a:r>
              <a:rPr lang="mr-IN" dirty="0"/>
              <a:t>3 / 2 = 1</a:t>
            </a:r>
            <a:endParaRPr lang="pl-PL" dirty="0"/>
          </a:p>
          <a:p>
            <a:r>
              <a:rPr lang="pl-PL" dirty="0" err="1"/>
              <a:t>Range</a:t>
            </a:r>
            <a:r>
              <a:rPr lang="pl-PL" dirty="0"/>
              <a:t> i </a:t>
            </a:r>
            <a:r>
              <a:rPr lang="pl-PL" dirty="0" err="1"/>
              <a:t>xrange</a:t>
            </a:r>
            <a:endParaRPr lang="pl-PL" dirty="0"/>
          </a:p>
          <a:p>
            <a:r>
              <a:rPr lang="pl-PL" dirty="0">
                <a:hlinkClick r:id="rId2"/>
              </a:rPr>
              <a:t>Round jak w matematyce</a:t>
            </a:r>
            <a:r>
              <a:rPr lang="pl-PL" dirty="0"/>
              <a:t/>
            </a:r>
            <a:br>
              <a:rPr lang="pl-PL" dirty="0"/>
            </a:br>
            <a:r>
              <a:rPr lang="pl-PL" dirty="0" err="1"/>
              <a:t>Round</a:t>
            </a:r>
            <a:r>
              <a:rPr lang="pl-PL" dirty="0"/>
              <a:t>(13.5) = 14</a:t>
            </a:r>
            <a:r>
              <a:rPr lang="pl-PL" dirty="0" smtClean="0"/>
              <a:t>, </a:t>
            </a:r>
            <a:r>
              <a:rPr lang="pl-PL" dirty="0" err="1" smtClean="0"/>
              <a:t>round</a:t>
            </a:r>
            <a:r>
              <a:rPr lang="pl-PL" dirty="0" smtClean="0"/>
              <a:t>(14.5</a:t>
            </a:r>
            <a:r>
              <a:rPr lang="pl-PL" dirty="0"/>
              <a:t>) = </a:t>
            </a:r>
            <a:r>
              <a:rPr lang="pl-PL" dirty="0" smtClean="0"/>
              <a:t>15 (</a:t>
            </a:r>
            <a:r>
              <a:rPr lang="pl-PL" dirty="0" err="1" smtClean="0"/>
              <a:t>float</a:t>
            </a:r>
            <a:r>
              <a:rPr lang="pl-PL" dirty="0" smtClean="0"/>
              <a:t>)</a:t>
            </a:r>
            <a:endParaRPr lang="pl-PL" dirty="0"/>
          </a:p>
          <a:p>
            <a:r>
              <a:rPr lang="pl-PL" dirty="0" err="1"/>
              <a:t>Print</a:t>
            </a:r>
            <a:r>
              <a:rPr lang="pl-PL" dirty="0"/>
              <a:t> to </a:t>
            </a:r>
            <a:r>
              <a:rPr lang="pl-PL" dirty="0" smtClean="0"/>
              <a:t>wyrażenie (może być bez nawiasów)</a:t>
            </a:r>
            <a:endParaRPr lang="pl-PL" dirty="0"/>
          </a:p>
          <a:p>
            <a:endParaRPr lang="pl-PL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pl-PL" dirty="0" smtClean="0"/>
              <a:t>Python3</a:t>
            </a:r>
            <a:endParaRPr lang="pl-PL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pl-PL" dirty="0"/>
              <a:t>Lepsze wsparcie </a:t>
            </a:r>
            <a:r>
              <a:rPr lang="pl-PL" dirty="0" err="1"/>
              <a:t>Unicode</a:t>
            </a:r>
            <a:endParaRPr lang="pl-PL" dirty="0"/>
          </a:p>
          <a:p>
            <a:r>
              <a:rPr lang="pl-PL" dirty="0"/>
              <a:t>3 / 2 = 1.5</a:t>
            </a:r>
          </a:p>
          <a:p>
            <a:r>
              <a:rPr lang="pl-PL" dirty="0" err="1" smtClean="0"/>
              <a:t>Print</a:t>
            </a:r>
            <a:r>
              <a:rPr lang="pl-PL" dirty="0" smtClean="0"/>
              <a:t> </a:t>
            </a:r>
            <a:r>
              <a:rPr lang="pl-PL" dirty="0"/>
              <a:t>to </a:t>
            </a:r>
            <a:r>
              <a:rPr lang="pl-PL" dirty="0" smtClean="0"/>
              <a:t>funkcja (nawiasy)</a:t>
            </a:r>
          </a:p>
          <a:p>
            <a:r>
              <a:rPr lang="pl-PL" dirty="0" smtClean="0">
                <a:hlinkClick r:id="rId3"/>
              </a:rPr>
              <a:t>Round</a:t>
            </a:r>
            <a:r>
              <a:rPr lang="pl-PL" dirty="0" smtClean="0"/>
              <a:t> </a:t>
            </a:r>
            <a:r>
              <a:rPr lang="en-US" dirty="0"/>
              <a:t>round(14.5</a:t>
            </a:r>
            <a:r>
              <a:rPr lang="en-US" dirty="0" smtClean="0"/>
              <a:t>) = 14 (</a:t>
            </a:r>
            <a:r>
              <a:rPr lang="en-US" dirty="0" err="1" smtClean="0"/>
              <a:t>int</a:t>
            </a:r>
            <a:r>
              <a:rPr lang="en-US" dirty="0" smtClean="0"/>
              <a:t>)</a:t>
            </a:r>
            <a:endParaRPr lang="pl-PL" dirty="0" smtClean="0"/>
          </a:p>
          <a:p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282914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Instalacja</a:t>
            </a:r>
            <a:endParaRPr lang="pl-PL" dirty="0"/>
          </a:p>
        </p:txBody>
      </p:sp>
      <p:sp>
        <p:nvSpPr>
          <p:cNvPr id="16" name="Text Placeholder 15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>
                <a:hlinkClick r:id="rId2"/>
              </a:rPr>
              <a:t>Windows </a:t>
            </a:r>
            <a:endParaRPr lang="en-US" dirty="0"/>
          </a:p>
          <a:p>
            <a:pPr marL="628650" lvl="1" indent="-171450">
              <a:buFont typeface="Arial" charset="0"/>
              <a:buChar char="•"/>
            </a:pPr>
            <a:r>
              <a:rPr lang="en-US" dirty="0"/>
              <a:t>Windows x86-64 executable installer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Linux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 err="1"/>
              <a:t>dnf</a:t>
            </a:r>
            <a:r>
              <a:rPr lang="en-US" dirty="0"/>
              <a:t> install </a:t>
            </a:r>
            <a:r>
              <a:rPr lang="en-US" dirty="0" smtClean="0"/>
              <a:t>python3 </a:t>
            </a:r>
            <a:endParaRPr lang="en-US" dirty="0"/>
          </a:p>
          <a:p>
            <a:pPr marL="628650" lvl="1" indent="-171450">
              <a:buFont typeface="Arial" charset="0"/>
              <a:buChar char="•"/>
            </a:pPr>
            <a:r>
              <a:rPr lang="en-US" dirty="0"/>
              <a:t>apt-get install python3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/>
              <a:t>Mac</a:t>
            </a:r>
          </a:p>
          <a:p>
            <a:pPr marL="628650" lvl="1" indent="-171450">
              <a:buFont typeface="Arial" charset="0"/>
              <a:buChar char="•"/>
            </a:pPr>
            <a:r>
              <a:rPr lang="en-US" dirty="0"/>
              <a:t>brew install </a:t>
            </a:r>
            <a:r>
              <a:rPr lang="en-US" dirty="0" smtClean="0"/>
              <a:t>python</a:t>
            </a:r>
          </a:p>
          <a:p>
            <a:pPr marL="171450" indent="-171450">
              <a:buFont typeface="Arial" charset="0"/>
              <a:buChar char="•"/>
            </a:pPr>
            <a:r>
              <a:rPr lang="en-US" b="1" dirty="0" smtClean="0">
                <a:hlinkClick r:id="rId3"/>
              </a:rPr>
              <a:t>Anaconda</a:t>
            </a:r>
            <a:endParaRPr lang="en-US" b="1" dirty="0"/>
          </a:p>
          <a:p>
            <a:pPr marL="285750" indent="-285750">
              <a:buFont typeface="Arial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738528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Agenda szkolenia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Git podstawy</a:t>
            </a:r>
          </a:p>
          <a:p>
            <a:pPr lvl="1"/>
            <a:r>
              <a:rPr lang="pl-PL" dirty="0" smtClean="0"/>
              <a:t>Omówienie systemu,</a:t>
            </a:r>
          </a:p>
          <a:p>
            <a:pPr lvl="1"/>
            <a:r>
              <a:rPr lang="pl-PL" dirty="0" smtClean="0"/>
              <a:t>Git clone,</a:t>
            </a:r>
          </a:p>
          <a:p>
            <a:pPr lvl="1"/>
            <a:r>
              <a:rPr lang="pl-PL" dirty="0" smtClean="0"/>
              <a:t>Git </a:t>
            </a:r>
            <a:r>
              <a:rPr lang="pl-PL" dirty="0" err="1" smtClean="0"/>
              <a:t>add</a:t>
            </a:r>
            <a:r>
              <a:rPr lang="pl-PL" dirty="0" smtClean="0"/>
              <a:t> </a:t>
            </a:r>
          </a:p>
          <a:p>
            <a:pPr lvl="1"/>
            <a:r>
              <a:rPr lang="pl-PL" dirty="0" smtClean="0"/>
              <a:t>Git </a:t>
            </a:r>
            <a:r>
              <a:rPr lang="pl-PL" dirty="0" err="1" smtClean="0"/>
              <a:t>commit</a:t>
            </a:r>
            <a:r>
              <a:rPr lang="pl-PL" dirty="0" smtClean="0"/>
              <a:t> </a:t>
            </a:r>
          </a:p>
          <a:p>
            <a:pPr lvl="1"/>
            <a:r>
              <a:rPr lang="pl-PL" dirty="0"/>
              <a:t>Git </a:t>
            </a:r>
            <a:r>
              <a:rPr lang="pl-PL" dirty="0" err="1"/>
              <a:t>push</a:t>
            </a:r>
            <a:endParaRPr lang="pl-PL" dirty="0"/>
          </a:p>
          <a:p>
            <a:pPr lvl="1"/>
            <a:r>
              <a:rPr lang="pl-PL" dirty="0"/>
              <a:t>Git </a:t>
            </a:r>
            <a:r>
              <a:rPr lang="pl-PL" dirty="0" err="1"/>
              <a:t>pull</a:t>
            </a:r>
            <a:r>
              <a:rPr lang="pl-PL" dirty="0" smtClean="0"/>
              <a:t>,</a:t>
            </a:r>
          </a:p>
          <a:p>
            <a:pPr lvl="1"/>
            <a:r>
              <a:rPr lang="pl-PL" dirty="0" smtClean="0"/>
              <a:t>*Git </a:t>
            </a:r>
            <a:r>
              <a:rPr lang="pl-PL" dirty="0" err="1" smtClean="0"/>
              <a:t>checkout</a:t>
            </a:r>
            <a:r>
              <a:rPr lang="pl-PL" dirty="0" smtClean="0"/>
              <a:t>,</a:t>
            </a:r>
          </a:p>
          <a:p>
            <a:pPr lvl="1"/>
            <a:r>
              <a:rPr lang="pl-PL" dirty="0" smtClean="0"/>
              <a:t>*Git </a:t>
            </a:r>
            <a:r>
              <a:rPr lang="pl-PL" dirty="0" err="1"/>
              <a:t>branch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17078952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Praca w trybie interaktywnym</a:t>
            </a:r>
            <a:endParaRPr lang="pl-PL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608680" y="3899307"/>
            <a:ext cx="65786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538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Hello World !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798" y="3854450"/>
            <a:ext cx="7175500" cy="18542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013747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Uruchomienie skryptów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python</a:t>
            </a:r>
            <a:r>
              <a:rPr lang="pl-PL" dirty="0"/>
              <a:t> </a:t>
            </a:r>
            <a:r>
              <a:rPr lang="pl-PL" b="1" dirty="0" err="1"/>
              <a:t>helloworld.py</a:t>
            </a:r>
            <a:endParaRPr lang="pl-PL" b="1" dirty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albo ./</a:t>
            </a:r>
            <a:r>
              <a:rPr lang="pl-PL" b="1" dirty="0" err="1"/>
              <a:t>helloworld.py</a:t>
            </a:r>
            <a:r>
              <a:rPr lang="pl-PL" b="1" dirty="0"/>
              <a:t> </a:t>
            </a:r>
            <a:r>
              <a:rPr lang="mr-IN" dirty="0"/>
              <a:t>–</a:t>
            </a:r>
            <a:r>
              <a:rPr lang="pl-PL" dirty="0"/>
              <a:t> w przypadku gdy w pliku mamy </a:t>
            </a:r>
            <a:r>
              <a:rPr lang="pl-PL" dirty="0" err="1"/>
              <a:t>shebang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047108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Sublime Text 3</a:t>
            </a:r>
            <a:br>
              <a:rPr lang="en-US" b="1" dirty="0"/>
            </a:b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Kod </a:t>
            </a:r>
            <a:r>
              <a:rPr lang="pl-PL" dirty="0" smtClean="0"/>
              <a:t>to tak </a:t>
            </a:r>
            <a:r>
              <a:rPr lang="pl-PL" dirty="0" smtClean="0"/>
              <a:t>naprawdę tekst,</a:t>
            </a:r>
          </a:p>
          <a:p>
            <a:r>
              <a:rPr lang="pl-PL" dirty="0" smtClean="0"/>
              <a:t>Dopiero odpowiednie ułożenie tekstu(kodu) tworzy pewien </a:t>
            </a:r>
            <a:r>
              <a:rPr lang="pl-PL" dirty="0" smtClean="0"/>
              <a:t>sens,</a:t>
            </a:r>
          </a:p>
        </p:txBody>
      </p:sp>
    </p:spTree>
    <p:extLst>
      <p:ext uri="{BB962C8B-B14F-4D97-AF65-F5344CB8AC3E}">
        <p14:creationId xmlns:p14="http://schemas.microsoft.com/office/powerpoint/2010/main" val="2227687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Wyjście z trybu interaktywnego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Wyjście poprzez polecenie </a:t>
            </a:r>
            <a:r>
              <a:rPr lang="pl-PL" b="1" dirty="0" err="1"/>
              <a:t>exit</a:t>
            </a:r>
            <a:r>
              <a:rPr lang="pl-PL" b="1" dirty="0"/>
              <a:t>(), </a:t>
            </a:r>
            <a:r>
              <a:rPr lang="pl-PL" b="1" dirty="0" err="1"/>
              <a:t>quit</a:t>
            </a:r>
            <a:r>
              <a:rPr lang="pl-PL" b="1" dirty="0"/>
              <a:t>() </a:t>
            </a:r>
            <a:r>
              <a:rPr lang="pl-PL" dirty="0"/>
              <a:t>lub </a:t>
            </a:r>
            <a:r>
              <a:rPr lang="pl-PL" b="1" dirty="0"/>
              <a:t>CTRL-D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Czemu nie </a:t>
            </a:r>
            <a:r>
              <a:rPr lang="pl-PL" b="1" dirty="0"/>
              <a:t>CTRL-Z ?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8267035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Pierwszy skrypt (</a:t>
            </a:r>
            <a:r>
              <a:rPr lang="pl-PL" dirty="0" err="1" smtClean="0"/>
              <a:t>Sublime</a:t>
            </a:r>
            <a:r>
              <a:rPr lang="pl-PL" dirty="0" smtClean="0"/>
              <a:t>)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798" y="3543300"/>
            <a:ext cx="6934200" cy="24892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23890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SKŁADNIA (Syntaktyka)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Piszemy kod nie dla samego pisania ! 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Piszemy kod dla czytania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Czytanie występuje o wiele częściej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Czytać i zmieniać nasz kod, będzie więcej osób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7634516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</a:t>
            </a:r>
            <a:r>
              <a:rPr lang="pl-PL" dirty="0" smtClean="0"/>
              <a:t>otebook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Składa się z komórek np..,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Komórka z kodem,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Komórka </a:t>
            </a:r>
            <a:r>
              <a:rPr lang="pl-PL" dirty="0" err="1" smtClean="0"/>
              <a:t>markdown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Każdą komórkę należy uruchomić aby widzieć jej wynik (</a:t>
            </a:r>
            <a:r>
              <a:rPr lang="pl-PL" dirty="0" err="1" smtClean="0"/>
              <a:t>ctrl+enter</a:t>
            </a:r>
            <a:r>
              <a:rPr lang="pl-PL" dirty="0" smtClean="0"/>
              <a:t>/ </a:t>
            </a:r>
            <a:r>
              <a:rPr lang="pl-PL" dirty="0" err="1" smtClean="0"/>
              <a:t>shift+enter</a:t>
            </a:r>
            <a:r>
              <a:rPr lang="pl-PL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* Na </a:t>
            </a:r>
            <a:r>
              <a:rPr lang="pl-PL" dirty="0" err="1" smtClean="0"/>
              <a:t>macu</a:t>
            </a:r>
            <a:r>
              <a:rPr lang="pl-PL" dirty="0" smtClean="0"/>
              <a:t> zamiast </a:t>
            </a:r>
            <a:r>
              <a:rPr lang="pl-PL" dirty="0" err="1" smtClean="0"/>
              <a:t>ctrl</a:t>
            </a:r>
            <a:r>
              <a:rPr lang="pl-PL" dirty="0" smtClean="0"/>
              <a:t> (używamy </a:t>
            </a:r>
            <a:r>
              <a:rPr lang="pl-PL" dirty="0" err="1" smtClean="0"/>
              <a:t>command</a:t>
            </a:r>
            <a:r>
              <a:rPr lang="pl-PL" dirty="0" smtClean="0"/>
              <a:t>)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? </a:t>
            </a:r>
            <a:r>
              <a:rPr lang="mr-IN" dirty="0" smtClean="0"/>
              <a:t>–</a:t>
            </a:r>
            <a:r>
              <a:rPr lang="pl-PL" dirty="0" smtClean="0"/>
              <a:t> włącza </a:t>
            </a:r>
            <a:r>
              <a:rPr lang="pl-PL" dirty="0" smtClean="0"/>
              <a:t>pomoc np. </a:t>
            </a:r>
            <a:r>
              <a:rPr lang="pl-PL" dirty="0" err="1" smtClean="0"/>
              <a:t>round</a:t>
            </a:r>
            <a:r>
              <a:rPr lang="pl-PL" dirty="0" smtClean="0"/>
              <a:t>?</a:t>
            </a:r>
            <a:br>
              <a:rPr lang="pl-PL" dirty="0" smtClean="0"/>
            </a:br>
            <a:endParaRPr lang="pl-PL" dirty="0" smtClean="0"/>
          </a:p>
          <a:p>
            <a:pPr marL="285750" indent="-285750">
              <a:buFont typeface="Arial" charset="0"/>
              <a:buChar char="•"/>
            </a:pP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42073" y="5553306"/>
            <a:ext cx="4231045" cy="122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90939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Zmienne w </a:t>
            </a:r>
            <a:r>
              <a:rPr lang="pl-PL" dirty="0" err="1" smtClean="0"/>
              <a:t>python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10000"/>
          </a:bodyPr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Zmienna czyli wartość która może ulec zmianie. Np.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Stopa oprocentowania, ilość rat, miesięczna wypłata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Posiada nazwę,</a:t>
            </a:r>
            <a:endParaRPr lang="pl-PL" dirty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Posiada konkretny typ np. 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Typ napisowy (string)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Typ całkowitoliczbowy(</a:t>
            </a:r>
            <a:r>
              <a:rPr lang="pl-PL" dirty="0" err="1" smtClean="0"/>
              <a:t>integer</a:t>
            </a:r>
            <a:r>
              <a:rPr lang="pl-PL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smtClean="0"/>
              <a:t>Typ zmiennoprzecinkowy (</a:t>
            </a:r>
            <a:r>
              <a:rPr lang="pl-PL" dirty="0" err="1" smtClean="0"/>
              <a:t>float</a:t>
            </a:r>
            <a:r>
              <a:rPr lang="pl-PL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err="1"/>
              <a:t>type</a:t>
            </a:r>
            <a:r>
              <a:rPr lang="pl-PL" dirty="0" smtClean="0"/>
              <a:t>() </a:t>
            </a:r>
            <a:r>
              <a:rPr lang="mr-IN" dirty="0" smtClean="0"/>
              <a:t>–</a:t>
            </a:r>
            <a:r>
              <a:rPr lang="pl-PL" dirty="0" smtClean="0"/>
              <a:t> aby sprawdzić typ</a:t>
            </a:r>
          </a:p>
        </p:txBody>
      </p:sp>
    </p:spTree>
    <p:extLst>
      <p:ext uri="{BB962C8B-B14F-4D97-AF65-F5344CB8AC3E}">
        <p14:creationId xmlns:p14="http://schemas.microsoft.com/office/powerpoint/2010/main" val="10544513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Zmienne w </a:t>
            </a:r>
            <a:r>
              <a:rPr lang="pl-PL" dirty="0" err="1" smtClean="0"/>
              <a:t>python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 smtClean="0"/>
              <a:t>a = 1</a:t>
            </a:r>
          </a:p>
          <a:p>
            <a:r>
              <a:rPr lang="pl-PL" dirty="0" smtClean="0"/>
              <a:t>b = 2</a:t>
            </a:r>
          </a:p>
          <a:p>
            <a:r>
              <a:rPr lang="pl-PL" dirty="0" smtClean="0"/>
              <a:t>c = ‘2’</a:t>
            </a:r>
          </a:p>
          <a:p>
            <a:r>
              <a:rPr lang="pl-PL" dirty="0" smtClean="0"/>
              <a:t>d = ‘test’</a:t>
            </a:r>
          </a:p>
          <a:p>
            <a:r>
              <a:rPr lang="pl-PL" dirty="0" smtClean="0"/>
              <a:t>e = 3.14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518831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Agenda szkolenia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Omówienie tworzenia kodu z </a:t>
            </a:r>
            <a:r>
              <a:rPr lang="pl-PL" b="1" dirty="0" err="1" smtClean="0"/>
              <a:t>jupyter</a:t>
            </a:r>
            <a:r>
              <a:rPr lang="pl-PL" b="1" dirty="0" smtClean="0"/>
              <a:t>-notebook </a:t>
            </a:r>
            <a:r>
              <a:rPr lang="pl-PL" dirty="0" smtClean="0"/>
              <a:t>oraz </a:t>
            </a:r>
            <a:r>
              <a:rPr lang="pl-PL" b="1" dirty="0" err="1"/>
              <a:t>sublime</a:t>
            </a:r>
            <a:r>
              <a:rPr lang="pl-PL" b="1" dirty="0"/>
              <a:t> </a:t>
            </a:r>
            <a:endParaRPr lang="pl-PL" b="1" dirty="0" smtClean="0"/>
          </a:p>
          <a:p>
            <a:r>
              <a:rPr lang="pl-PL" dirty="0" err="1" smtClean="0"/>
              <a:t>Python</a:t>
            </a:r>
            <a:r>
              <a:rPr lang="pl-PL" dirty="0" smtClean="0"/>
              <a:t> podstawy</a:t>
            </a:r>
          </a:p>
          <a:p>
            <a:pPr lvl="1"/>
            <a:r>
              <a:rPr lang="pl-PL" dirty="0" smtClean="0"/>
              <a:t>Omówienie pierwszego skryptu </a:t>
            </a:r>
            <a:r>
              <a:rPr lang="pl-PL" dirty="0" err="1" smtClean="0"/>
              <a:t>python</a:t>
            </a:r>
            <a:r>
              <a:rPr lang="pl-PL" dirty="0" smtClean="0"/>
              <a:t>,</a:t>
            </a:r>
          </a:p>
          <a:p>
            <a:pPr lvl="1"/>
            <a:r>
              <a:rPr lang="pl-PL" dirty="0" smtClean="0"/>
              <a:t>Środowisko uruchomieniowe </a:t>
            </a:r>
            <a:r>
              <a:rPr lang="pl-PL" dirty="0" err="1" smtClean="0"/>
              <a:t>python</a:t>
            </a:r>
            <a:r>
              <a:rPr lang="pl-PL" dirty="0" smtClean="0"/>
              <a:t>,</a:t>
            </a:r>
          </a:p>
          <a:p>
            <a:pPr lvl="1"/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51451216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Typowanie dynamiczne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A  = 3; </a:t>
            </a:r>
            <a:r>
              <a:rPr lang="pl-PL" dirty="0" err="1" smtClean="0"/>
              <a:t>type</a:t>
            </a:r>
            <a:r>
              <a:rPr lang="pl-PL" dirty="0" smtClean="0"/>
              <a:t>(A)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A = ‘test’; </a:t>
            </a:r>
            <a:r>
              <a:rPr lang="pl-PL" dirty="0" err="1" smtClean="0"/>
              <a:t>type</a:t>
            </a:r>
            <a:r>
              <a:rPr lang="pl-PL" dirty="0" smtClean="0"/>
              <a:t>(A)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Taka operacja w języku </a:t>
            </a:r>
            <a:r>
              <a:rPr lang="pl-PL" dirty="0" err="1" smtClean="0"/>
              <a:t>python</a:t>
            </a:r>
            <a:r>
              <a:rPr lang="pl-PL" dirty="0" smtClean="0"/>
              <a:t> będzie możliwa,</a:t>
            </a:r>
            <a:endParaRPr lang="pl-PL" dirty="0"/>
          </a:p>
          <a:p>
            <a:pPr marL="742950" lvl="1" indent="-285750">
              <a:buFont typeface="Arial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3118947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 znakowy (String)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Przechowujemy napisy,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Możemy na nich operować np. łączyć</a:t>
            </a:r>
          </a:p>
        </p:txBody>
      </p:sp>
    </p:spTree>
    <p:extLst>
      <p:ext uri="{BB962C8B-B14F-4D97-AF65-F5344CB8AC3E}">
        <p14:creationId xmlns:p14="http://schemas.microsoft.com/office/powerpoint/2010/main" val="113147073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K</a:t>
            </a:r>
            <a:r>
              <a:rPr lang="en-US" b="1" dirty="0" err="1" smtClean="0"/>
              <a:t>onkatenacja</a:t>
            </a:r>
            <a:r>
              <a:rPr lang="en-US" b="1" dirty="0" smtClean="0"/>
              <a:t> </a:t>
            </a:r>
            <a:r>
              <a:rPr lang="en-US" b="1" dirty="0" err="1" smtClean="0"/>
              <a:t>znaków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u</a:t>
            </a:r>
            <a:r>
              <a:rPr lang="pl-PL" dirty="0" smtClean="0"/>
              <a:t>czestnik = ‘Adam’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print</a:t>
            </a:r>
            <a:r>
              <a:rPr lang="pl-PL" dirty="0"/>
              <a:t>('Hello ' + 'uczestniku</a:t>
            </a:r>
            <a:r>
              <a:rPr lang="pl-PL" dirty="0" smtClean="0"/>
              <a:t>! ’ + uczestnik) </a:t>
            </a:r>
            <a:r>
              <a:rPr lang="pl-PL" dirty="0"/>
              <a:t># non </a:t>
            </a:r>
            <a:r>
              <a:rPr lang="pl-PL" dirty="0" err="1"/>
              <a:t>pythonic</a:t>
            </a:r>
            <a:r>
              <a:rPr lang="pl-PL" dirty="0"/>
              <a:t> / </a:t>
            </a:r>
            <a:r>
              <a:rPr lang="pl-PL" dirty="0" err="1" smtClean="0"/>
              <a:t>idiomatic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print</a:t>
            </a:r>
            <a:r>
              <a:rPr lang="pl-PL" dirty="0"/>
              <a:t>('Hello {} !!!'.format(uczestnik))</a:t>
            </a:r>
          </a:p>
        </p:txBody>
      </p:sp>
    </p:spTree>
    <p:extLst>
      <p:ext uri="{BB962C8B-B14F-4D97-AF65-F5344CB8AC3E}">
        <p14:creationId xmlns:p14="http://schemas.microsoft.com/office/powerpoint/2010/main" val="101103011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rozgrzewka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Napisz program </a:t>
            </a:r>
            <a:r>
              <a:rPr lang="pl-PL" b="1" dirty="0"/>
              <a:t>Hello </a:t>
            </a:r>
            <a:r>
              <a:rPr lang="pl-PL" b="1" dirty="0" err="1"/>
              <a:t>world</a:t>
            </a:r>
            <a:r>
              <a:rPr lang="pl-PL" b="1" dirty="0"/>
              <a:t>!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* Napisz </a:t>
            </a:r>
            <a:r>
              <a:rPr lang="pl-PL" b="1" dirty="0"/>
              <a:t>Hello </a:t>
            </a:r>
            <a:r>
              <a:rPr lang="pl-PL" b="1" dirty="0" err="1"/>
              <a:t>world</a:t>
            </a:r>
            <a:r>
              <a:rPr lang="pl-PL" b="1" dirty="0" smtClean="0"/>
              <a:t>! (przy użyciu jednego </a:t>
            </a:r>
            <a:r>
              <a:rPr lang="pl-PL" b="1" dirty="0" err="1" smtClean="0"/>
              <a:t>printa</a:t>
            </a:r>
            <a:r>
              <a:rPr lang="pl-PL" b="1" dirty="0" smtClean="0"/>
              <a:t>)</a:t>
            </a:r>
            <a:endParaRPr lang="pl-PL" b="1" dirty="0"/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Gdzie </a:t>
            </a:r>
            <a:r>
              <a:rPr lang="pl-PL" b="1" dirty="0"/>
              <a:t>Hello</a:t>
            </a:r>
            <a:r>
              <a:rPr lang="pl-PL" dirty="0"/>
              <a:t> będzie w pierwszej linii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b="1" dirty="0"/>
              <a:t>World! </a:t>
            </a:r>
            <a:r>
              <a:rPr lang="pl-PL" dirty="0"/>
              <a:t>będzie w linii następnej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Zastanów się czy jest to jedyny możliwy sposób</a:t>
            </a:r>
          </a:p>
          <a:p>
            <a:pPr marL="285750" indent="-285750">
              <a:buFont typeface="Arial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8892202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Wyświetlanie</a:t>
            </a:r>
            <a:r>
              <a:rPr lang="en-US" b="1" dirty="0"/>
              <a:t> </a:t>
            </a:r>
            <a:r>
              <a:rPr lang="en-US" b="1" dirty="0" err="1"/>
              <a:t>stringów</a:t>
            </a:r>
            <a:r>
              <a:rPr lang="en-US" b="1" dirty="0"/>
              <a:t> </a:t>
            </a:r>
            <a:r>
              <a:rPr lang="en-US" b="1" dirty="0" err="1" smtClean="0"/>
              <a:t>ze</a:t>
            </a:r>
            <a:r>
              <a:rPr lang="en-US" b="1" dirty="0" smtClean="0"/>
              <a:t> </a:t>
            </a:r>
            <a:r>
              <a:rPr lang="en-US" b="1" dirty="0" err="1" smtClean="0"/>
              <a:t>znakami</a:t>
            </a:r>
            <a:r>
              <a:rPr lang="en-US" b="1" dirty="0" smtClean="0"/>
              <a:t> </a:t>
            </a:r>
            <a:r>
              <a:rPr lang="en-US" b="1" dirty="0" err="1" smtClean="0"/>
              <a:t>specjalnymi</a:t>
            </a:r>
            <a:r>
              <a:rPr lang="en-US" b="1" dirty="0"/>
              <a:t/>
            </a:r>
            <a:br>
              <a:rPr lang="en-US" b="1" dirty="0"/>
            </a:b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/>
              <a:t>print</a:t>
            </a:r>
            <a:r>
              <a:rPr lang="pl-PL" dirty="0"/>
              <a:t>('Hello\</a:t>
            </a:r>
            <a:r>
              <a:rPr lang="pl-PL" dirty="0" err="1"/>
              <a:t>nWorld</a:t>
            </a:r>
            <a:r>
              <a:rPr lang="pl-PL" dirty="0" smtClean="0"/>
              <a:t>!')</a:t>
            </a:r>
          </a:p>
          <a:p>
            <a:r>
              <a:rPr lang="pl-PL" dirty="0" err="1"/>
              <a:t>print</a:t>
            </a:r>
            <a:r>
              <a:rPr lang="pl-PL" dirty="0"/>
              <a:t>('Hello\</a:t>
            </a:r>
            <a:r>
              <a:rPr lang="pl-PL" dirty="0" err="1"/>
              <a:t>tWorld</a:t>
            </a:r>
            <a:r>
              <a:rPr lang="pl-PL" dirty="0"/>
              <a:t>!') # tabulator</a:t>
            </a:r>
          </a:p>
        </p:txBody>
      </p:sp>
    </p:spTree>
    <p:extLst>
      <p:ext uri="{BB962C8B-B14F-4D97-AF65-F5344CB8AC3E}">
        <p14:creationId xmlns:p14="http://schemas.microsoft.com/office/powerpoint/2010/main" val="80967823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</a:t>
            </a:r>
            <a:r>
              <a:rPr lang="pl-PL" dirty="0" smtClean="0"/>
              <a:t>zmienne - zamiana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Stwórz zmienną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b="1" dirty="0" err="1"/>
              <a:t>pierwszy_uczestnik</a:t>
            </a:r>
            <a:r>
              <a:rPr lang="pl-PL" dirty="0"/>
              <a:t>, przypisz do niego wartość tekstową „Ania”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b="1" dirty="0" err="1"/>
              <a:t>drugi_uczestnik</a:t>
            </a:r>
            <a:r>
              <a:rPr lang="pl-PL" dirty="0"/>
              <a:t>, przypisz do niego „Tomek”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Zamień miejscami uczestników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W zmiennej </a:t>
            </a:r>
            <a:r>
              <a:rPr lang="pl-PL" b="1" dirty="0" err="1"/>
              <a:t>pierwszy_uczestnik</a:t>
            </a:r>
            <a:r>
              <a:rPr lang="pl-PL" dirty="0"/>
              <a:t> powinien być Tomek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W zmiennej </a:t>
            </a:r>
            <a:r>
              <a:rPr lang="pl-PL" b="1" dirty="0" err="1"/>
              <a:t>drugi_uczestnik</a:t>
            </a:r>
            <a:r>
              <a:rPr lang="pl-PL" b="1" dirty="0"/>
              <a:t> </a:t>
            </a:r>
            <a:r>
              <a:rPr lang="pl-PL" dirty="0"/>
              <a:t>powinna być Ania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7907811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Funkcje</a:t>
            </a:r>
            <a:r>
              <a:rPr lang="en-US" b="1" dirty="0"/>
              <a:t> </a:t>
            </a:r>
            <a:r>
              <a:rPr lang="en-US" b="1" dirty="0" err="1"/>
              <a:t>na</a:t>
            </a:r>
            <a:r>
              <a:rPr lang="en-US" b="1" dirty="0"/>
              <a:t> </a:t>
            </a:r>
            <a:r>
              <a:rPr lang="en-US" b="1" dirty="0" err="1"/>
              <a:t>stringach</a:t>
            </a:r>
            <a:endParaRPr lang="en-US" b="1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.</a:t>
            </a:r>
            <a:r>
              <a:rPr lang="pl-PL" dirty="0" err="1" smtClean="0"/>
              <a:t>endswith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.</a:t>
            </a:r>
            <a:r>
              <a:rPr lang="pl-PL" dirty="0" err="1" smtClean="0"/>
              <a:t>startswith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.</a:t>
            </a:r>
            <a:r>
              <a:rPr lang="pl-PL" dirty="0" err="1" smtClean="0"/>
              <a:t>isdigit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.</a:t>
            </a:r>
            <a:r>
              <a:rPr lang="pl-PL" dirty="0" err="1" smtClean="0"/>
              <a:t>upper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.</a:t>
            </a:r>
            <a:r>
              <a:rPr lang="pl-PL" dirty="0" err="1" smtClean="0"/>
              <a:t>lower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dir</a:t>
            </a:r>
            <a:r>
              <a:rPr lang="pl-PL" dirty="0" smtClean="0"/>
              <a:t>(</a:t>
            </a:r>
            <a:r>
              <a:rPr lang="pl-PL" dirty="0" err="1" smtClean="0"/>
              <a:t>str</a:t>
            </a:r>
            <a:r>
              <a:rPr lang="pl-PL" dirty="0" smtClean="0"/>
              <a:t>) albo </a:t>
            </a:r>
            <a:r>
              <a:rPr lang="pl-PL" dirty="0" err="1" smtClean="0"/>
              <a:t>dir</a:t>
            </a:r>
            <a:r>
              <a:rPr lang="pl-PL" dirty="0" smtClean="0"/>
              <a:t>(</a:t>
            </a:r>
            <a:r>
              <a:rPr lang="pl-PL" dirty="0" err="1" smtClean="0"/>
              <a:t>zmienna_tekstowa</a:t>
            </a:r>
            <a:r>
              <a:rPr lang="pl-PL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l</a:t>
            </a:r>
            <a:r>
              <a:rPr lang="pl-PL" dirty="0" smtClean="0"/>
              <a:t>en(</a:t>
            </a:r>
            <a:r>
              <a:rPr lang="pl-PL" dirty="0" err="1" smtClean="0"/>
              <a:t>dir</a:t>
            </a:r>
            <a:r>
              <a:rPr lang="pl-PL" dirty="0" smtClean="0"/>
              <a:t>(</a:t>
            </a:r>
            <a:r>
              <a:rPr lang="pl-PL" dirty="0" err="1" smtClean="0"/>
              <a:t>zmienna_tekstowa</a:t>
            </a:r>
            <a:r>
              <a:rPr lang="pl-PL" dirty="0" smtClean="0"/>
              <a:t>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141260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Slicing </a:t>
            </a:r>
            <a:r>
              <a:rPr lang="en-US" b="1" dirty="0" err="1"/>
              <a:t>na</a:t>
            </a:r>
            <a:r>
              <a:rPr lang="en-US" b="1" dirty="0"/>
              <a:t> </a:t>
            </a:r>
            <a:r>
              <a:rPr lang="en-US" b="1" dirty="0" err="1" smtClean="0"/>
              <a:t>stringach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ciag_znakow</a:t>
            </a:r>
            <a:r>
              <a:rPr lang="pl-PL" dirty="0" smtClean="0"/>
              <a:t> = ‘Hello </a:t>
            </a:r>
            <a:r>
              <a:rPr lang="pl-PL" dirty="0" err="1" smtClean="0"/>
              <a:t>world</a:t>
            </a:r>
            <a:r>
              <a:rPr lang="pl-PL" dirty="0" smtClean="0"/>
              <a:t> !’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ciag_znakow</a:t>
            </a:r>
            <a:r>
              <a:rPr lang="pl-PL" dirty="0"/>
              <a:t>[0:3</a:t>
            </a:r>
            <a:r>
              <a:rPr lang="pl-PL" dirty="0" smtClean="0"/>
              <a:t>]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ciag_znakow</a:t>
            </a:r>
            <a:r>
              <a:rPr lang="pl-PL" dirty="0"/>
              <a:t>[0</a:t>
            </a:r>
            <a:r>
              <a:rPr lang="pl-PL" dirty="0" smtClean="0"/>
              <a:t>:]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ciag_znakow</a:t>
            </a:r>
            <a:r>
              <a:rPr lang="pl-PL" dirty="0" smtClean="0"/>
              <a:t>[:3]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ciag_znakow</a:t>
            </a:r>
            <a:r>
              <a:rPr lang="pl-PL" dirty="0" smtClean="0"/>
              <a:t>[0:3:2]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6175883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Formatowanie stringów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„Witaj {} w </a:t>
            </a:r>
            <a:r>
              <a:rPr lang="pl-PL" dirty="0" err="1" smtClean="0"/>
              <a:t>świecie”.format</a:t>
            </a:r>
            <a:r>
              <a:rPr lang="pl-PL" dirty="0" smtClean="0"/>
              <a:t>(„Adam”)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"Witaj {</a:t>
            </a:r>
            <a:r>
              <a:rPr lang="pl-PL" dirty="0" err="1"/>
              <a:t>user</a:t>
            </a:r>
            <a:r>
              <a:rPr lang="pl-PL" dirty="0"/>
              <a:t>} w </a:t>
            </a:r>
            <a:r>
              <a:rPr lang="pl-PL" dirty="0" err="1"/>
              <a:t>świecie".format</a:t>
            </a:r>
            <a:r>
              <a:rPr lang="pl-PL" dirty="0"/>
              <a:t>(</a:t>
            </a:r>
            <a:r>
              <a:rPr lang="pl-PL" dirty="0" err="1"/>
              <a:t>user</a:t>
            </a:r>
            <a:r>
              <a:rPr lang="pl-PL" dirty="0"/>
              <a:t>="Adam</a:t>
            </a:r>
            <a:r>
              <a:rPr lang="pl-PL" dirty="0" smtClean="0"/>
              <a:t>")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F-</a:t>
            </a:r>
            <a:r>
              <a:rPr lang="pl-PL" dirty="0" err="1" smtClean="0"/>
              <a:t>strings</a:t>
            </a:r>
            <a:r>
              <a:rPr lang="pl-PL" dirty="0" smtClean="0"/>
              <a:t> (od </a:t>
            </a:r>
            <a:r>
              <a:rPr lang="pl-PL" dirty="0" err="1" smtClean="0"/>
              <a:t>pythona</a:t>
            </a:r>
            <a:r>
              <a:rPr lang="pl-PL" dirty="0" smtClean="0"/>
              <a:t> 3.6)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err="1"/>
              <a:t>dzien</a:t>
            </a:r>
            <a:r>
              <a:rPr lang="pl-PL" dirty="0"/>
              <a:t> = </a:t>
            </a:r>
            <a:r>
              <a:rPr lang="pl-PL" dirty="0" smtClean="0"/>
              <a:t>'Niedziela’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err="1"/>
              <a:t>f'Dzis</a:t>
            </a:r>
            <a:r>
              <a:rPr lang="pl-PL" dirty="0"/>
              <a:t> jest {</a:t>
            </a:r>
            <a:r>
              <a:rPr lang="pl-PL" dirty="0" err="1"/>
              <a:t>dzien</a:t>
            </a:r>
            <a:r>
              <a:rPr lang="pl-PL" dirty="0"/>
              <a:t>}'</a:t>
            </a:r>
          </a:p>
        </p:txBody>
      </p:sp>
    </p:spTree>
    <p:extLst>
      <p:ext uri="{BB962C8B-B14F-4D97-AF65-F5344CB8AC3E}">
        <p14:creationId xmlns:p14="http://schemas.microsoft.com/office/powerpoint/2010/main" val="4431877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Niemutowalność</a:t>
            </a:r>
            <a:r>
              <a:rPr lang="pl-PL" dirty="0" smtClean="0"/>
              <a:t> stringów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Nie można zmienić zawartości stringa (w np. C++ nie stanowi to problemu)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38266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Git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System kontroli wersji (Linus </a:t>
            </a:r>
            <a:r>
              <a:rPr lang="pl-PL" dirty="0" err="1" smtClean="0"/>
              <a:t>Torvalds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 twórca, tj. </a:t>
            </a:r>
            <a:r>
              <a:rPr lang="pl-PL" dirty="0" err="1" smtClean="0"/>
              <a:t>Linuxa</a:t>
            </a:r>
            <a:r>
              <a:rPr lang="pl-PL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Rozproszony,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Narzędzie współpracy w zespole,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061183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stringi - format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Przypisz do zmiennej wynik </a:t>
            </a:r>
            <a:r>
              <a:rPr lang="pl-PL" b="1" dirty="0" smtClean="0"/>
              <a:t>!</a:t>
            </a:r>
            <a:r>
              <a:rPr lang="pl-PL" b="1" dirty="0" err="1" smtClean="0"/>
              <a:t>whoami</a:t>
            </a:r>
            <a:r>
              <a:rPr lang="pl-PL" b="1" dirty="0" smtClean="0"/>
              <a:t> </a:t>
            </a:r>
          </a:p>
          <a:p>
            <a:r>
              <a:rPr lang="pl-PL" dirty="0" smtClean="0"/>
              <a:t>Stwórz stringa:</a:t>
            </a:r>
          </a:p>
          <a:p>
            <a:pPr lvl="1"/>
            <a:r>
              <a:rPr lang="pl-PL" dirty="0" smtClean="0"/>
              <a:t>„Zalogowany jesteś jako: </a:t>
            </a:r>
            <a:r>
              <a:rPr lang="pl-PL" b="1" dirty="0" err="1" smtClean="0"/>
              <a:t>nazwa_uzytkownika</a:t>
            </a:r>
            <a:r>
              <a:rPr lang="pl-PL" dirty="0" smtClean="0"/>
              <a:t>”</a:t>
            </a:r>
          </a:p>
          <a:p>
            <a:r>
              <a:rPr lang="pl-PL" dirty="0" smtClean="0"/>
              <a:t>Wyświetl stringa</a:t>
            </a:r>
          </a:p>
        </p:txBody>
      </p:sp>
    </p:spTree>
    <p:extLst>
      <p:ext uri="{BB962C8B-B14F-4D97-AF65-F5344CB8AC3E}">
        <p14:creationId xmlns:p14="http://schemas.microsoft.com/office/powerpoint/2010/main" val="50455601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stringi + </a:t>
            </a:r>
            <a:r>
              <a:rPr lang="pl-PL" dirty="0" err="1" smtClean="0"/>
              <a:t>jupyter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W </a:t>
            </a:r>
            <a:r>
              <a:rPr lang="pl-PL" dirty="0" err="1" smtClean="0"/>
              <a:t>jupyter</a:t>
            </a:r>
            <a:r>
              <a:rPr lang="pl-PL" dirty="0" smtClean="0"/>
              <a:t> notebook zlicz ilość plików i katalogów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Wypisz „W ścieżce </a:t>
            </a:r>
            <a:r>
              <a:rPr lang="pl-PL" b="1" dirty="0" smtClean="0"/>
              <a:t>ścieżka </a:t>
            </a:r>
            <a:r>
              <a:rPr lang="pl-PL" dirty="0" smtClean="0"/>
              <a:t>jest </a:t>
            </a:r>
            <a:r>
              <a:rPr lang="pl-PL" b="1" dirty="0" smtClean="0"/>
              <a:t>ilość </a:t>
            </a:r>
            <a:r>
              <a:rPr lang="pl-PL" dirty="0" smtClean="0"/>
              <a:t>plików”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**Pomiń folder ukryty .git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86513475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Liczby</a:t>
            </a:r>
            <a:r>
              <a:rPr lang="en-US" b="1" dirty="0"/>
              <a:t> </a:t>
            </a:r>
            <a:r>
              <a:rPr lang="en-US" b="1" dirty="0" err="1"/>
              <a:t>całkowite</a:t>
            </a:r>
            <a:r>
              <a:rPr lang="en-US" b="1" dirty="0"/>
              <a:t> - </a:t>
            </a:r>
            <a:r>
              <a:rPr lang="en-US" b="1" dirty="0" smtClean="0"/>
              <a:t>Integer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zmienna_liczbowa</a:t>
            </a:r>
            <a:r>
              <a:rPr lang="pl-PL" dirty="0"/>
              <a:t> = </a:t>
            </a:r>
            <a:r>
              <a:rPr lang="pl-PL" dirty="0" smtClean="0"/>
              <a:t>3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zmienna_tekstowa</a:t>
            </a:r>
            <a:r>
              <a:rPr lang="pl-PL" dirty="0"/>
              <a:t> = </a:t>
            </a:r>
            <a:r>
              <a:rPr lang="pl-PL" dirty="0" smtClean="0"/>
              <a:t>'3’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zmienna_liczbowa</a:t>
            </a:r>
            <a:r>
              <a:rPr lang="pl-PL" dirty="0"/>
              <a:t> == </a:t>
            </a:r>
            <a:r>
              <a:rPr lang="pl-PL" dirty="0" err="1" smtClean="0"/>
              <a:t>zmienna_tekstowa</a:t>
            </a:r>
            <a:r>
              <a:rPr lang="pl-PL" dirty="0" smtClean="0"/>
              <a:t> ?</a:t>
            </a:r>
          </a:p>
        </p:txBody>
      </p:sp>
    </p:spTree>
    <p:extLst>
      <p:ext uri="{BB962C8B-B14F-4D97-AF65-F5344CB8AC3E}">
        <p14:creationId xmlns:p14="http://schemas.microsoft.com/office/powerpoint/2010/main" val="73826805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 err="1"/>
              <a:t>Liczby</a:t>
            </a:r>
            <a:r>
              <a:rPr lang="en-US" b="1" dirty="0"/>
              <a:t> </a:t>
            </a:r>
            <a:r>
              <a:rPr lang="en-US" b="1" dirty="0" err="1"/>
              <a:t>całkowite</a:t>
            </a:r>
            <a:r>
              <a:rPr lang="en-US" b="1" dirty="0"/>
              <a:t> - </a:t>
            </a:r>
            <a:r>
              <a:rPr lang="en-US" b="1" dirty="0" smtClean="0"/>
              <a:t>Integer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Dodawanie / odejmowanie / mnożenie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Potęgowanie np. 2 ** 3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Pierwiastkowanie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Dzielenie całkowite np. 112 // 3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Reszta z dzielenia np. 9 % 2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66930690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 zmiennoprzecinkowy - </a:t>
            </a:r>
            <a:r>
              <a:rPr lang="pl-PL" dirty="0" err="1" smtClean="0"/>
              <a:t>Float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liczba_pi</a:t>
            </a:r>
            <a:r>
              <a:rPr lang="pl-PL" dirty="0"/>
              <a:t> </a:t>
            </a:r>
            <a:r>
              <a:rPr lang="pl-PL" dirty="0" smtClean="0"/>
              <a:t>= 3.14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i</a:t>
            </a:r>
            <a:r>
              <a:rPr lang="pl-PL" dirty="0" smtClean="0"/>
              <a:t>mport </a:t>
            </a:r>
            <a:r>
              <a:rPr lang="pl-PL" dirty="0" err="1" smtClean="0"/>
              <a:t>math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l</a:t>
            </a:r>
            <a:r>
              <a:rPr lang="pl-PL" dirty="0" err="1" smtClean="0"/>
              <a:t>iczba_pi</a:t>
            </a:r>
            <a:r>
              <a:rPr lang="pl-PL" dirty="0" smtClean="0"/>
              <a:t> = </a:t>
            </a:r>
            <a:r>
              <a:rPr lang="pl-PL" dirty="0" err="1" smtClean="0"/>
              <a:t>math.pi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Zaokrąglanie </a:t>
            </a:r>
            <a:r>
              <a:rPr lang="mr-IN" dirty="0" smtClean="0"/>
              <a:t>–</a:t>
            </a:r>
            <a:r>
              <a:rPr lang="pl-PL" dirty="0" smtClean="0"/>
              <a:t> </a:t>
            </a:r>
            <a:r>
              <a:rPr lang="pl-PL" dirty="0" err="1" smtClean="0"/>
              <a:t>round</a:t>
            </a:r>
            <a:r>
              <a:rPr lang="pl-PL" dirty="0"/>
              <a:t> </a:t>
            </a:r>
            <a:r>
              <a:rPr lang="pl-PL" dirty="0" smtClean="0"/>
              <a:t>np.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dirty="0" err="1" smtClean="0"/>
              <a:t>round</a:t>
            </a:r>
            <a:r>
              <a:rPr lang="pl-PL" dirty="0" smtClean="0"/>
              <a:t>(</a:t>
            </a:r>
            <a:r>
              <a:rPr lang="pl-PL" dirty="0" err="1" smtClean="0"/>
              <a:t>liczba_pi</a:t>
            </a:r>
            <a:r>
              <a:rPr lang="pl-PL" dirty="0" smtClean="0"/>
              <a:t>, 2) lub </a:t>
            </a:r>
            <a:r>
              <a:rPr lang="pl-PL" dirty="0" err="1" smtClean="0"/>
              <a:t>round</a:t>
            </a:r>
            <a:r>
              <a:rPr lang="pl-PL" dirty="0" smtClean="0"/>
              <a:t>(</a:t>
            </a:r>
            <a:r>
              <a:rPr lang="pl-PL" dirty="0" err="1" smtClean="0"/>
              <a:t>liczba_pi</a:t>
            </a:r>
            <a:r>
              <a:rPr lang="pl-PL" dirty="0" smtClean="0"/>
              <a:t>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14103939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 binarny (</a:t>
            </a:r>
            <a:r>
              <a:rPr lang="pl-PL" dirty="0" err="1" smtClean="0"/>
              <a:t>Boolean</a:t>
            </a:r>
            <a:r>
              <a:rPr lang="pl-PL" dirty="0" smtClean="0"/>
              <a:t>)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Przyjmuje 2 wartości: Prawda (True) oraz Fałsz(</a:t>
            </a:r>
            <a:r>
              <a:rPr lang="pl-PL" dirty="0" err="1" smtClean="0"/>
              <a:t>False</a:t>
            </a:r>
            <a:r>
              <a:rPr lang="pl-PL" dirty="0" smtClean="0"/>
              <a:t>)</a:t>
            </a:r>
          </a:p>
          <a:p>
            <a:r>
              <a:rPr lang="pl-PL" dirty="0" smtClean="0"/>
              <a:t>Operacje dostępne tj. w logice</a:t>
            </a:r>
          </a:p>
          <a:p>
            <a:pPr lvl="1"/>
            <a:r>
              <a:rPr lang="pl-PL" dirty="0" smtClean="0"/>
              <a:t>And, </a:t>
            </a:r>
            <a:r>
              <a:rPr lang="pl-PL" dirty="0" err="1" smtClean="0"/>
              <a:t>or</a:t>
            </a:r>
            <a:r>
              <a:rPr lang="pl-PL" dirty="0" smtClean="0"/>
              <a:t>, not, </a:t>
            </a:r>
            <a:r>
              <a:rPr lang="pl-PL" dirty="0" err="1" smtClean="0"/>
              <a:t>xor</a:t>
            </a:r>
            <a:r>
              <a:rPr lang="pl-PL" dirty="0" smtClean="0"/>
              <a:t> (^)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205507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Konwersje typów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zmienna_tekstowa</a:t>
            </a:r>
            <a:r>
              <a:rPr lang="pl-PL" dirty="0" smtClean="0"/>
              <a:t> </a:t>
            </a:r>
            <a:r>
              <a:rPr lang="pl-PL" dirty="0"/>
              <a:t>= '3</a:t>
            </a:r>
            <a:r>
              <a:rPr lang="pl-PL" dirty="0" smtClean="0"/>
              <a:t>’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zmienna_liczbowa</a:t>
            </a:r>
            <a:r>
              <a:rPr lang="pl-PL" dirty="0" smtClean="0"/>
              <a:t> = </a:t>
            </a:r>
            <a:r>
              <a:rPr lang="pl-PL" dirty="0" err="1" smtClean="0"/>
              <a:t>int</a:t>
            </a:r>
            <a:r>
              <a:rPr lang="pl-PL" dirty="0" smtClean="0"/>
              <a:t>(</a:t>
            </a:r>
            <a:r>
              <a:rPr lang="pl-PL" dirty="0" err="1"/>
              <a:t>zmienna_tekstowa</a:t>
            </a:r>
            <a:r>
              <a:rPr lang="pl-PL" dirty="0"/>
              <a:t> </a:t>
            </a:r>
            <a:r>
              <a:rPr lang="pl-PL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zmienna_tekstowa2 = </a:t>
            </a:r>
            <a:r>
              <a:rPr lang="pl-PL" dirty="0" err="1" smtClean="0"/>
              <a:t>str</a:t>
            </a:r>
            <a:r>
              <a:rPr lang="pl-PL" dirty="0" smtClean="0"/>
              <a:t>(</a:t>
            </a:r>
            <a:r>
              <a:rPr lang="pl-PL" dirty="0" err="1" smtClean="0"/>
              <a:t>zmienna_liczbowa</a:t>
            </a:r>
            <a:r>
              <a:rPr lang="pl-PL" dirty="0" smtClean="0"/>
              <a:t> * 2)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6865902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</a:t>
            </a:r>
            <a:r>
              <a:rPr lang="pl-PL" dirty="0" smtClean="0"/>
              <a:t>zmienne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Stwórz </a:t>
            </a:r>
            <a:r>
              <a:rPr lang="pl-PL" b="1" dirty="0" err="1" smtClean="0"/>
              <a:t>trzeci_uczestnik</a:t>
            </a:r>
            <a:r>
              <a:rPr lang="pl-PL" b="1" dirty="0" smtClean="0"/>
              <a:t> </a:t>
            </a:r>
            <a:r>
              <a:rPr lang="pl-PL" dirty="0" smtClean="0"/>
              <a:t>przypisz imię </a:t>
            </a:r>
            <a:r>
              <a:rPr lang="pl-PL" b="1" dirty="0" smtClean="0"/>
              <a:t>Wierzchosława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Sprawdź</a:t>
            </a:r>
            <a:r>
              <a:rPr lang="pl-PL" b="1" dirty="0" smtClean="0"/>
              <a:t> </a:t>
            </a:r>
            <a:r>
              <a:rPr lang="pl-PL" b="1" dirty="0" err="1"/>
              <a:t>trzeci_uczestnik</a:t>
            </a:r>
            <a:r>
              <a:rPr lang="pl-PL" b="1" dirty="0"/>
              <a:t> </a:t>
            </a:r>
            <a:r>
              <a:rPr lang="pl-PL" b="1" dirty="0" smtClean="0"/>
              <a:t> </a:t>
            </a:r>
            <a:r>
              <a:rPr lang="pl-PL" dirty="0" smtClean="0"/>
              <a:t>czy użytkownik jest kobietą </a:t>
            </a:r>
            <a:r>
              <a:rPr lang="pl-PL" b="1" dirty="0" smtClean="0"/>
              <a:t>( 2 </a:t>
            </a:r>
            <a:r>
              <a:rPr lang="pl-PL" b="1" dirty="0" smtClean="0"/>
              <a:t>sposoby)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Sprawdź długość zmiennych tekstowych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Wylicz średnią długości liter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Wylicz medianę długości liter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Dodaj </a:t>
            </a:r>
            <a:r>
              <a:rPr lang="pl-PL" b="1" dirty="0" err="1" smtClean="0"/>
              <a:t>czwarty_uczestnik</a:t>
            </a:r>
            <a:r>
              <a:rPr lang="pl-PL" b="1" dirty="0" smtClean="0"/>
              <a:t> </a:t>
            </a:r>
            <a:r>
              <a:rPr lang="pl-PL" dirty="0" smtClean="0"/>
              <a:t>przypisz imię Ada</a:t>
            </a:r>
            <a:endParaRPr lang="pl-PL" b="1" dirty="0" smtClean="0"/>
          </a:p>
          <a:p>
            <a:pPr marL="285750" indent="-285750">
              <a:buFont typeface="Arial" charset="0"/>
              <a:buChar char="•"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08536697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Listy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mr-IN" dirty="0" err="1"/>
              <a:t>lista_plac</a:t>
            </a:r>
            <a:r>
              <a:rPr lang="mr-IN" dirty="0"/>
              <a:t> = [ 4000, 5000, 3000, 8000</a:t>
            </a:r>
            <a:r>
              <a:rPr lang="mr-IN" dirty="0" smtClean="0"/>
              <a:t>]</a:t>
            </a:r>
            <a:endParaRPr lang="pl-PL" dirty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8000 in </a:t>
            </a:r>
            <a:r>
              <a:rPr lang="pl-PL" dirty="0" err="1" smtClean="0"/>
              <a:t>lista_plac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len(</a:t>
            </a:r>
            <a:r>
              <a:rPr lang="pl-PL" dirty="0" err="1"/>
              <a:t>lista_plac</a:t>
            </a:r>
            <a:r>
              <a:rPr lang="pl-PL" dirty="0"/>
              <a:t>)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lista_plac.pop</a:t>
            </a:r>
            <a:r>
              <a:rPr lang="pl-PL" dirty="0" smtClean="0"/>
              <a:t>()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lista_plac.append</a:t>
            </a:r>
            <a:r>
              <a:rPr lang="pl-PL" dirty="0"/>
              <a:t>(3000</a:t>
            </a:r>
            <a:r>
              <a:rPr lang="pl-PL" dirty="0" smtClean="0"/>
              <a:t>)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err="1"/>
              <a:t>lista_plac.extend</a:t>
            </a:r>
            <a:r>
              <a:rPr lang="en-US" dirty="0"/>
              <a:t>([20000, 15000])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11053753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Listy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lista_plac.insert</a:t>
            </a:r>
            <a:r>
              <a:rPr lang="pl-PL" dirty="0"/>
              <a:t>(1, 7777)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lista_plac.sort</a:t>
            </a:r>
            <a:r>
              <a:rPr lang="pl-PL" dirty="0" smtClean="0"/>
              <a:t>()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lista_plac</a:t>
            </a:r>
            <a:r>
              <a:rPr lang="pl-PL" dirty="0"/>
              <a:t> = </a:t>
            </a:r>
            <a:r>
              <a:rPr lang="pl-PL" dirty="0" err="1"/>
              <a:t>sorted</a:t>
            </a:r>
            <a:r>
              <a:rPr lang="pl-PL" dirty="0"/>
              <a:t>(</a:t>
            </a:r>
            <a:r>
              <a:rPr lang="pl-PL" dirty="0" err="1"/>
              <a:t>lista_plac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7497174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Git-clone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812" y="2165283"/>
            <a:ext cx="9120187" cy="37892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275671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List </a:t>
            </a:r>
            <a:r>
              <a:rPr lang="pl-PL" dirty="0" err="1" smtClean="0"/>
              <a:t>comprehension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Bardziej </a:t>
            </a:r>
            <a:r>
              <a:rPr lang="pl-PL" dirty="0" err="1" smtClean="0"/>
              <a:t>pythonic</a:t>
            </a:r>
            <a:endParaRPr lang="pl-PL" dirty="0" smtClean="0"/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[ i ** 2 for i in </a:t>
            </a:r>
            <a:r>
              <a:rPr lang="pl-PL" dirty="0" err="1" smtClean="0"/>
              <a:t>range</a:t>
            </a:r>
            <a:r>
              <a:rPr lang="pl-PL" dirty="0" smtClean="0"/>
              <a:t>(1, 30) 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56487545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list </a:t>
            </a:r>
            <a:r>
              <a:rPr lang="pl-PL" dirty="0" err="1" smtClean="0"/>
              <a:t>comprehension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Stwórz listę gdzie są wszystkie kwadraty liczb od 1 do 40 przy założeniu że wyświetlamy jedynie te kwadraty które są podzielne przez 3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Wyliczamy sumę tych liczb</a:t>
            </a:r>
          </a:p>
        </p:txBody>
      </p:sp>
    </p:spTree>
    <p:extLst>
      <p:ext uri="{BB962C8B-B14F-4D97-AF65-F5344CB8AC3E}">
        <p14:creationId xmlns:p14="http://schemas.microsoft.com/office/powerpoint/2010/main" val="159306704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list </a:t>
            </a:r>
            <a:r>
              <a:rPr lang="pl-PL" dirty="0" err="1" smtClean="0"/>
              <a:t>comprehension</a:t>
            </a:r>
            <a:r>
              <a:rPr lang="pl-PL" dirty="0" smtClean="0"/>
              <a:t> 2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Stwórz listę gdzie są wszystkie kwadraty </a:t>
            </a:r>
            <a:r>
              <a:rPr lang="pl-PL" dirty="0" smtClean="0"/>
              <a:t>parzystych liczb </a:t>
            </a:r>
            <a:r>
              <a:rPr lang="pl-PL" dirty="0"/>
              <a:t>od 1 do </a:t>
            </a:r>
            <a:r>
              <a:rPr lang="pl-PL" dirty="0" smtClean="0"/>
              <a:t>40, w przypadku liczb nieparzystych umieść -300 np.:</a:t>
            </a:r>
          </a:p>
          <a:p>
            <a:pPr marL="742950" lvl="1" indent="-285750">
              <a:buFont typeface="Arial" charset="0"/>
              <a:buChar char="•"/>
            </a:pPr>
            <a:endParaRPr lang="pl-PL" dirty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Wyliczamy sumę tych </a:t>
            </a:r>
            <a:r>
              <a:rPr lang="pl-PL" dirty="0" smtClean="0"/>
              <a:t>liczb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843666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Tuple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Przypominają listy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Używamy gdy nie chcemy zmieniać zwartości, np. zapisujemy stałe ustawienia np.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/>
              <a:t>tydzien_pracy</a:t>
            </a:r>
            <a:r>
              <a:rPr lang="pl-PL" dirty="0"/>
              <a:t> = ('poniedziałek', 'wtorek', 'środa', 'czwartek', 'piątek')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2470297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Tuple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err="1"/>
              <a:t>garaz</a:t>
            </a:r>
            <a:r>
              <a:rPr lang="pl-PL" dirty="0"/>
              <a:t> = ('audi', 'bmw', 'citroen</a:t>
            </a:r>
            <a:r>
              <a:rPr lang="pl-PL" dirty="0" smtClean="0"/>
              <a:t>')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err="1" smtClean="0"/>
              <a:t>Slicing</a:t>
            </a:r>
            <a:r>
              <a:rPr lang="pl-PL" dirty="0" smtClean="0"/>
              <a:t> analogicznie do </a:t>
            </a:r>
            <a:r>
              <a:rPr lang="pl-PL" dirty="0" err="1" smtClean="0"/>
              <a:t>slicingu</a:t>
            </a:r>
            <a:r>
              <a:rPr lang="pl-PL" dirty="0" smtClean="0"/>
              <a:t> ze stringów np. </a:t>
            </a:r>
            <a:r>
              <a:rPr lang="pl-PL" dirty="0" err="1" smtClean="0"/>
              <a:t>garaz</a:t>
            </a:r>
            <a:r>
              <a:rPr lang="pl-PL" dirty="0" smtClean="0"/>
              <a:t>[0</a:t>
            </a:r>
            <a:r>
              <a:rPr lang="pl-PL" dirty="0" smtClean="0"/>
              <a:t>]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del </a:t>
            </a:r>
            <a:r>
              <a:rPr lang="pl-PL" dirty="0" err="1"/>
              <a:t>garaz</a:t>
            </a:r>
            <a:r>
              <a:rPr lang="pl-PL" dirty="0"/>
              <a:t>[0</a:t>
            </a:r>
            <a:r>
              <a:rPr lang="pl-PL" dirty="0" smtClean="0"/>
              <a:t>] </a:t>
            </a:r>
            <a:r>
              <a:rPr lang="mr-IN" dirty="0" smtClean="0"/>
              <a:t>–</a:t>
            </a:r>
            <a:r>
              <a:rPr lang="pl-PL" dirty="0" smtClean="0"/>
              <a:t> wyświetli wyjątek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48244910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Słowniki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 err="1"/>
              <a:t>slownik</a:t>
            </a:r>
            <a:r>
              <a:rPr lang="pl-PL" dirty="0"/>
              <a:t> = </a:t>
            </a:r>
            <a:r>
              <a:rPr lang="pl-PL" dirty="0" smtClean="0"/>
              <a:t>{}</a:t>
            </a:r>
          </a:p>
          <a:p>
            <a:r>
              <a:rPr lang="pl-PL" dirty="0" err="1"/>
              <a:t>slownik</a:t>
            </a:r>
            <a:r>
              <a:rPr lang="pl-PL" dirty="0"/>
              <a:t> = {'Francja': 'Paryż', 'Polska': 'Warszawa', 'Niemcy': 'Berlin</a:t>
            </a:r>
            <a:r>
              <a:rPr lang="pl-PL" dirty="0" smtClean="0"/>
              <a:t>'}</a:t>
            </a:r>
          </a:p>
          <a:p>
            <a:pPr lvl="1"/>
            <a:r>
              <a:rPr lang="pl-PL" dirty="0" err="1"/>
              <a:t>slownik</a:t>
            </a:r>
            <a:r>
              <a:rPr lang="pl-PL" dirty="0"/>
              <a:t>['Polska</a:t>
            </a:r>
            <a:r>
              <a:rPr lang="pl-PL" dirty="0" smtClean="0"/>
              <a:t>']</a:t>
            </a:r>
          </a:p>
          <a:p>
            <a:pPr lvl="1"/>
            <a:r>
              <a:rPr lang="pl-PL" dirty="0" err="1"/>
              <a:t>slownik</a:t>
            </a:r>
            <a:r>
              <a:rPr lang="pl-PL" dirty="0"/>
              <a:t> = {1: "Paryż", 5: "Warszawa", 2: "Berlin</a:t>
            </a:r>
            <a:r>
              <a:rPr lang="pl-PL" dirty="0" smtClean="0"/>
              <a:t>"}</a:t>
            </a:r>
          </a:p>
          <a:p>
            <a:pPr lvl="2"/>
            <a:r>
              <a:rPr lang="pl-PL" dirty="0" err="1"/>
              <a:t>slownik.get</a:t>
            </a:r>
            <a:r>
              <a:rPr lang="pl-PL" dirty="0"/>
              <a:t>(70, </a:t>
            </a:r>
            <a:r>
              <a:rPr lang="pl-PL" dirty="0" smtClean="0"/>
              <a:t>'Nieznane </a:t>
            </a:r>
            <a:r>
              <a:rPr lang="pl-PL" dirty="0" err="1" smtClean="0"/>
              <a:t>panstwo</a:t>
            </a:r>
            <a:r>
              <a:rPr lang="pl-PL" dirty="0" smtClean="0"/>
              <a:t>')</a:t>
            </a:r>
          </a:p>
          <a:p>
            <a:r>
              <a:rPr lang="pl-PL" dirty="0" err="1"/>
              <a:t>slownik.keys</a:t>
            </a:r>
            <a:r>
              <a:rPr lang="pl-PL" dirty="0" smtClean="0"/>
              <a:t>()</a:t>
            </a:r>
          </a:p>
          <a:p>
            <a:r>
              <a:rPr lang="pl-PL" dirty="0" err="1"/>
              <a:t>slownik.values</a:t>
            </a:r>
            <a:r>
              <a:rPr lang="pl-PL" dirty="0" smtClean="0"/>
              <a:t>()</a:t>
            </a:r>
          </a:p>
          <a:p>
            <a:r>
              <a:rPr lang="pl-PL" dirty="0" err="1"/>
              <a:t>slownik.items</a:t>
            </a:r>
            <a:r>
              <a:rPr lang="pl-PL" dirty="0" smtClean="0"/>
              <a:t>()</a:t>
            </a:r>
          </a:p>
          <a:p>
            <a:r>
              <a:rPr lang="pl-PL" dirty="0"/>
              <a:t>for i in </a:t>
            </a:r>
            <a:r>
              <a:rPr lang="pl-PL" dirty="0" err="1"/>
              <a:t>slownik.items</a:t>
            </a:r>
            <a:r>
              <a:rPr lang="pl-PL" dirty="0" smtClean="0"/>
              <a:t>():</a:t>
            </a:r>
            <a:br>
              <a:rPr lang="pl-PL" dirty="0" smtClean="0"/>
            </a:br>
            <a:r>
              <a:rPr lang="pl-PL" dirty="0" smtClean="0"/>
              <a:t>	</a:t>
            </a:r>
            <a:r>
              <a:rPr lang="pl-PL" dirty="0" err="1" smtClean="0"/>
              <a:t>print</a:t>
            </a:r>
            <a:r>
              <a:rPr lang="pl-PL" dirty="0" smtClean="0"/>
              <a:t>(</a:t>
            </a:r>
            <a:r>
              <a:rPr lang="pl-PL" dirty="0" err="1" smtClean="0"/>
              <a:t>type</a:t>
            </a:r>
            <a:r>
              <a:rPr lang="pl-PL" dirty="0" smtClean="0"/>
              <a:t>(i))</a:t>
            </a:r>
          </a:p>
          <a:p>
            <a:r>
              <a:rPr lang="pl-PL" dirty="0"/>
              <a:t>del </a:t>
            </a:r>
            <a:r>
              <a:rPr lang="pl-PL" dirty="0" err="1"/>
              <a:t>slownik</a:t>
            </a:r>
            <a:r>
              <a:rPr lang="pl-PL" dirty="0"/>
              <a:t>[</a:t>
            </a:r>
            <a:r>
              <a:rPr lang="pl-PL" dirty="0" smtClean="0"/>
              <a:t>'Hiszpania']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12677959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</a:t>
            </a:r>
            <a:r>
              <a:rPr lang="pl-PL" dirty="0" smtClean="0"/>
              <a:t>ety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zbiory </a:t>
            </a:r>
            <a:r>
              <a:rPr lang="pl-PL" dirty="0" smtClean="0"/>
              <a:t>= </a:t>
            </a:r>
            <a:r>
              <a:rPr lang="pl-PL" dirty="0"/>
              <a:t>{1, 2, 4, 5, 7, 7, 7</a:t>
            </a:r>
            <a:r>
              <a:rPr lang="pl-PL" dirty="0" smtClean="0"/>
              <a:t>}</a:t>
            </a:r>
          </a:p>
          <a:p>
            <a:r>
              <a:rPr lang="mr-IN" dirty="0" err="1"/>
              <a:t>A</a:t>
            </a:r>
            <a:r>
              <a:rPr lang="mr-IN" dirty="0"/>
              <a:t> = {1, 2, 3, 3, 4</a:t>
            </a:r>
            <a:r>
              <a:rPr lang="mr-IN" dirty="0" smtClean="0"/>
              <a:t>}</a:t>
            </a:r>
            <a:r>
              <a:rPr lang="pl-PL" dirty="0" smtClean="0"/>
              <a:t>; </a:t>
            </a:r>
            <a:r>
              <a:rPr lang="mr-IN" dirty="0" err="1" smtClean="0"/>
              <a:t>B</a:t>
            </a:r>
            <a:r>
              <a:rPr lang="mr-IN" dirty="0" smtClean="0"/>
              <a:t> </a:t>
            </a:r>
            <a:r>
              <a:rPr lang="mr-IN" dirty="0"/>
              <a:t>= {3, 4, 5, 6, 7</a:t>
            </a:r>
            <a:r>
              <a:rPr lang="mr-IN" dirty="0" smtClean="0"/>
              <a:t>}</a:t>
            </a:r>
            <a:endParaRPr lang="pl-PL" dirty="0" smtClean="0"/>
          </a:p>
          <a:p>
            <a:pPr lvl="1"/>
            <a:r>
              <a:rPr lang="uk-UA" dirty="0" err="1"/>
              <a:t>A</a:t>
            </a:r>
            <a:r>
              <a:rPr lang="uk-UA" dirty="0"/>
              <a:t> &amp; </a:t>
            </a:r>
            <a:r>
              <a:rPr lang="uk-UA" dirty="0" err="1" smtClean="0"/>
              <a:t>B</a:t>
            </a:r>
            <a:endParaRPr lang="pl-PL" dirty="0" smtClean="0"/>
          </a:p>
          <a:p>
            <a:pPr lvl="1"/>
            <a:r>
              <a:rPr lang="hr-HR" dirty="0"/>
              <a:t>A | </a:t>
            </a:r>
            <a:r>
              <a:rPr lang="hr-HR" dirty="0" smtClean="0"/>
              <a:t>B</a:t>
            </a:r>
          </a:p>
          <a:p>
            <a:pPr lvl="1"/>
            <a:r>
              <a:rPr lang="mr-IN" dirty="0" err="1"/>
              <a:t>A</a:t>
            </a:r>
            <a:r>
              <a:rPr lang="mr-IN" dirty="0"/>
              <a:t> </a:t>
            </a:r>
            <a:r>
              <a:rPr lang="mr-IN" dirty="0" smtClean="0"/>
              <a:t>– </a:t>
            </a:r>
            <a:r>
              <a:rPr lang="mr-IN" dirty="0" err="1" smtClean="0"/>
              <a:t>B</a:t>
            </a:r>
            <a:endParaRPr lang="pl-PL" dirty="0" smtClean="0"/>
          </a:p>
          <a:p>
            <a:pPr lvl="1"/>
            <a:r>
              <a:rPr lang="mr-IN" dirty="0" err="1"/>
              <a:t>B</a:t>
            </a:r>
            <a:r>
              <a:rPr lang="mr-IN" dirty="0"/>
              <a:t> - </a:t>
            </a:r>
            <a:r>
              <a:rPr lang="mr-IN" dirty="0" err="1"/>
              <a:t>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0525838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Pytanie 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Jak pokazać unikatowe wartości z </a:t>
            </a:r>
            <a:r>
              <a:rPr lang="pl-PL" dirty="0" smtClean="0"/>
              <a:t>listy (pojawia się na rozmowach)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585871508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Typ </a:t>
            </a:r>
            <a:r>
              <a:rPr lang="pl-PL" dirty="0" err="1" smtClean="0"/>
              <a:t>None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A = </a:t>
            </a:r>
            <a:r>
              <a:rPr lang="pl-PL" dirty="0" err="1" smtClean="0"/>
              <a:t>None</a:t>
            </a:r>
            <a:endParaRPr lang="pl-PL" dirty="0" smtClean="0"/>
          </a:p>
          <a:p>
            <a:r>
              <a:rPr lang="en-US" dirty="0" err="1"/>
              <a:t>temeratury</a:t>
            </a:r>
            <a:r>
              <a:rPr lang="en-US" dirty="0"/>
              <a:t> = [17, 20, 21, 18, 30, None</a:t>
            </a:r>
            <a:r>
              <a:rPr lang="en-US" dirty="0" smtClean="0"/>
              <a:t>]</a:t>
            </a:r>
          </a:p>
          <a:p>
            <a:r>
              <a:rPr lang="en-US" dirty="0"/>
              <a:t>None in </a:t>
            </a:r>
            <a:r>
              <a:rPr lang="en-US" dirty="0" err="1" smtClean="0"/>
              <a:t>temeratury</a:t>
            </a:r>
            <a:endParaRPr lang="en-US" dirty="0" smtClean="0"/>
          </a:p>
          <a:p>
            <a:r>
              <a:rPr lang="en-US" dirty="0"/>
              <a:t>float('nan')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1503549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Dict</a:t>
            </a:r>
            <a:r>
              <a:rPr lang="pl-PL" dirty="0" smtClean="0"/>
              <a:t> </a:t>
            </a:r>
            <a:r>
              <a:rPr lang="pl-PL" dirty="0" err="1" smtClean="0"/>
              <a:t>comprehension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t-BR" dirty="0" smtClean="0"/>
              <a:t>Analogia do </a:t>
            </a:r>
            <a:r>
              <a:rPr lang="pt-BR" dirty="0" err="1" smtClean="0"/>
              <a:t>list</a:t>
            </a:r>
            <a:r>
              <a:rPr lang="pt-BR" dirty="0" smtClean="0"/>
              <a:t> </a:t>
            </a:r>
            <a:r>
              <a:rPr lang="pt-BR" dirty="0" err="1" smtClean="0"/>
              <a:t>comprehension</a:t>
            </a:r>
            <a:endParaRPr lang="pt-BR" dirty="0" smtClean="0"/>
          </a:p>
          <a:p>
            <a:pPr lvl="1"/>
            <a:r>
              <a:rPr lang="pt-BR" dirty="0" smtClean="0"/>
              <a:t>{</a:t>
            </a:r>
            <a:r>
              <a:rPr lang="pt-BR" dirty="0" err="1"/>
              <a:t>i</a:t>
            </a:r>
            <a:r>
              <a:rPr lang="pt-BR" dirty="0"/>
              <a:t>: </a:t>
            </a:r>
            <a:r>
              <a:rPr lang="pt-BR" dirty="0" err="1"/>
              <a:t>i</a:t>
            </a:r>
            <a:r>
              <a:rPr lang="pt-BR" dirty="0"/>
              <a:t>*2 for </a:t>
            </a:r>
            <a:r>
              <a:rPr lang="pt-BR" dirty="0" err="1"/>
              <a:t>i</a:t>
            </a:r>
            <a:r>
              <a:rPr lang="pt-BR" dirty="0"/>
              <a:t> in [1, 2, 3]}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46469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Git-clone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git clone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github.com</a:t>
            </a:r>
            <a:r>
              <a:rPr lang="pl-PL" dirty="0"/>
              <a:t>/</a:t>
            </a:r>
            <a:r>
              <a:rPr lang="pl-PL" dirty="0" err="1"/>
              <a:t>matplotlib</a:t>
            </a:r>
            <a:r>
              <a:rPr lang="pl-PL" dirty="0"/>
              <a:t>/</a:t>
            </a:r>
            <a:r>
              <a:rPr lang="pl-PL" dirty="0" err="1"/>
              <a:t>matplotlib.git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2841477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</a:t>
            </a:r>
            <a:r>
              <a:rPr lang="pl-PL" dirty="0" err="1"/>
              <a:t>Dict</a:t>
            </a:r>
            <a:r>
              <a:rPr lang="pl-PL" dirty="0"/>
              <a:t> </a:t>
            </a:r>
            <a:r>
              <a:rPr lang="pl-PL" dirty="0" err="1"/>
              <a:t>comprehension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Stwórz </a:t>
            </a:r>
            <a:r>
              <a:rPr lang="pl-PL" dirty="0" err="1" smtClean="0"/>
              <a:t>dict</a:t>
            </a:r>
            <a:r>
              <a:rPr lang="pl-PL" dirty="0" smtClean="0"/>
              <a:t> </a:t>
            </a:r>
            <a:r>
              <a:rPr lang="pl-PL" dirty="0" err="1" smtClean="0"/>
              <a:t>comprehension</a:t>
            </a:r>
            <a:r>
              <a:rPr lang="pl-PL" dirty="0" smtClean="0"/>
              <a:t>:</a:t>
            </a:r>
          </a:p>
          <a:p>
            <a:pPr lvl="1"/>
            <a:r>
              <a:rPr lang="pl-PL" dirty="0" smtClean="0"/>
              <a:t>Dla co drugiej wartości </a:t>
            </a:r>
            <a:r>
              <a:rPr lang="pl-PL" dirty="0" err="1" smtClean="0"/>
              <a:t>tj</a:t>
            </a:r>
            <a:r>
              <a:rPr lang="pl-PL" dirty="0" smtClean="0"/>
              <a:t> [1, 3, 5, 7, </a:t>
            </a:r>
            <a:r>
              <a:rPr lang="mr-IN" dirty="0" smtClean="0"/>
              <a:t>…</a:t>
            </a:r>
            <a:r>
              <a:rPr lang="pl-PL" dirty="0" smtClean="0"/>
              <a:t>.19]</a:t>
            </a:r>
          </a:p>
          <a:p>
            <a:pPr lvl="2"/>
            <a:r>
              <a:rPr lang="pl-PL" dirty="0" smtClean="0"/>
              <a:t>Stworzysz słownik gdzie kluczem jest 1, 3, 5 a wartością jest słownik w którym wyliczasz:</a:t>
            </a:r>
          </a:p>
          <a:p>
            <a:pPr lvl="3"/>
            <a:r>
              <a:rPr lang="pl-PL" dirty="0" smtClean="0"/>
              <a:t>Kwadrat wartości</a:t>
            </a:r>
          </a:p>
          <a:p>
            <a:pPr lvl="3"/>
            <a:r>
              <a:rPr lang="pl-PL" dirty="0" smtClean="0"/>
              <a:t>Sześcian wartości</a:t>
            </a:r>
          </a:p>
          <a:p>
            <a:pPr lvl="1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43504437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Funkcje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return </a:t>
            </a:r>
            <a:r>
              <a:rPr lang="mr-IN" dirty="0" smtClean="0"/>
              <a:t>–</a:t>
            </a:r>
            <a:r>
              <a:rPr lang="pl-PL" dirty="0" smtClean="0"/>
              <a:t> </a:t>
            </a:r>
            <a:r>
              <a:rPr lang="pl-PL" dirty="0" err="1" smtClean="0"/>
              <a:t>domyslna</a:t>
            </a:r>
            <a:r>
              <a:rPr lang="pl-PL" dirty="0" smtClean="0"/>
              <a:t> zwracana wartość to </a:t>
            </a:r>
            <a:r>
              <a:rPr lang="pl-PL" dirty="0" err="1" smtClean="0"/>
              <a:t>None</a:t>
            </a:r>
            <a:endParaRPr lang="pl-PL" dirty="0" smtClean="0"/>
          </a:p>
          <a:p>
            <a:r>
              <a:rPr lang="pl-PL" dirty="0" smtClean="0"/>
              <a:t>Przykład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95827" y="2998440"/>
            <a:ext cx="3073400" cy="660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906211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Lambda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Funkcje </a:t>
            </a:r>
            <a:r>
              <a:rPr lang="pl-PL" dirty="0" err="1" smtClean="0"/>
              <a:t>inline</a:t>
            </a:r>
            <a:endParaRPr lang="pl-PL" dirty="0" smtClean="0"/>
          </a:p>
          <a:p>
            <a:r>
              <a:rPr lang="pl-PL" dirty="0" smtClean="0"/>
              <a:t>Gdy nie potrzebujemy </a:t>
            </a:r>
            <a:r>
              <a:rPr lang="pl-PL" dirty="0" err="1" smtClean="0"/>
              <a:t>nazywac</a:t>
            </a:r>
            <a:r>
              <a:rPr lang="pl-PL" dirty="0" smtClean="0"/>
              <a:t> funkcji ani jej </a:t>
            </a:r>
            <a:r>
              <a:rPr lang="pl-PL" dirty="0" err="1" smtClean="0"/>
              <a:t>uzywać</a:t>
            </a:r>
            <a:r>
              <a:rPr lang="pl-PL" dirty="0" smtClean="0"/>
              <a:t> wielokrotnie</a:t>
            </a:r>
          </a:p>
          <a:p>
            <a:r>
              <a:rPr lang="pl-PL" dirty="0" smtClean="0"/>
              <a:t>Może zmniejszyć czytelność</a:t>
            </a:r>
          </a:p>
          <a:p>
            <a:pPr lvl="1"/>
            <a:r>
              <a:rPr lang="pl-PL" dirty="0" smtClean="0"/>
              <a:t>Przykład</a:t>
            </a:r>
          </a:p>
          <a:p>
            <a:pPr lvl="2"/>
            <a:r>
              <a:rPr lang="pl-PL" dirty="0"/>
              <a:t>kwadrat = lambda x: x ** </a:t>
            </a:r>
            <a:r>
              <a:rPr lang="pl-PL" dirty="0" smtClean="0"/>
              <a:t>2</a:t>
            </a:r>
          </a:p>
          <a:p>
            <a:pPr lvl="2"/>
            <a:r>
              <a:rPr lang="mr-IN" dirty="0"/>
              <a:t>[ (</a:t>
            </a:r>
            <a:r>
              <a:rPr lang="mr-IN" dirty="0" err="1"/>
              <a:t>lambda</a:t>
            </a:r>
            <a:r>
              <a:rPr lang="mr-IN" dirty="0"/>
              <a:t> </a:t>
            </a:r>
            <a:r>
              <a:rPr lang="mr-IN" dirty="0" err="1"/>
              <a:t>x</a:t>
            </a:r>
            <a:r>
              <a:rPr lang="mr-IN" dirty="0"/>
              <a:t>: </a:t>
            </a:r>
            <a:r>
              <a:rPr lang="mr-IN" dirty="0" err="1"/>
              <a:t>x</a:t>
            </a:r>
            <a:r>
              <a:rPr lang="mr-IN" dirty="0"/>
              <a:t> **2)(</a:t>
            </a:r>
            <a:r>
              <a:rPr lang="mr-IN" dirty="0" err="1"/>
              <a:t>i</a:t>
            </a:r>
            <a:r>
              <a:rPr lang="mr-IN" dirty="0"/>
              <a:t>)  </a:t>
            </a:r>
            <a:r>
              <a:rPr lang="mr-IN" dirty="0" err="1"/>
              <a:t>for</a:t>
            </a:r>
            <a:r>
              <a:rPr lang="mr-IN" dirty="0"/>
              <a:t> </a:t>
            </a:r>
            <a:r>
              <a:rPr lang="mr-IN" dirty="0" err="1"/>
              <a:t>i</a:t>
            </a:r>
            <a:r>
              <a:rPr lang="mr-IN" dirty="0"/>
              <a:t> </a:t>
            </a:r>
            <a:r>
              <a:rPr lang="mr-IN" dirty="0" err="1"/>
              <a:t>in</a:t>
            </a:r>
            <a:r>
              <a:rPr lang="mr-IN" dirty="0"/>
              <a:t> </a:t>
            </a:r>
            <a:r>
              <a:rPr lang="mr-IN" dirty="0" err="1"/>
              <a:t>range</a:t>
            </a:r>
            <a:r>
              <a:rPr lang="mr-IN" dirty="0"/>
              <a:t>(1, 30) ]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4638007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Obsługa wyjątków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Pojawiają się gdy czegoś nie przewidzimy / w nietypowych sytuacjach</a:t>
            </a:r>
          </a:p>
          <a:p>
            <a:pPr lvl="1"/>
            <a:r>
              <a:rPr lang="pl-PL" dirty="0" smtClean="0"/>
              <a:t>Dla przykładu:</a:t>
            </a:r>
          </a:p>
          <a:p>
            <a:pPr lvl="2"/>
            <a:r>
              <a:rPr lang="pl-PL" dirty="0" smtClean="0"/>
              <a:t>Pobieramy element z tablicy który nie istnieje,</a:t>
            </a:r>
          </a:p>
          <a:p>
            <a:pPr lvl="2"/>
            <a:r>
              <a:rPr lang="pl-PL" dirty="0" smtClean="0"/>
              <a:t>Brak dostępu do zasobu</a:t>
            </a:r>
          </a:p>
          <a:p>
            <a:pPr lvl="2"/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176100254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Notebook </a:t>
            </a:r>
            <a:r>
              <a:rPr lang="mr-IN" dirty="0" smtClean="0"/>
              <a:t>–</a:t>
            </a:r>
            <a:r>
              <a:rPr lang="pl-PL" dirty="0" smtClean="0"/>
              <a:t> </a:t>
            </a:r>
            <a:r>
              <a:rPr lang="pl-PL" dirty="0" err="1" smtClean="0"/>
              <a:t>magic</a:t>
            </a:r>
            <a:r>
              <a:rPr lang="pl-PL" dirty="0" smtClean="0"/>
              <a:t> </a:t>
            </a:r>
            <a:r>
              <a:rPr lang="pl-PL" dirty="0" err="1" smtClean="0"/>
              <a:t>command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z = !</a:t>
            </a:r>
            <a:r>
              <a:rPr lang="pl-PL" dirty="0" err="1"/>
              <a:t>cat</a:t>
            </a:r>
            <a:r>
              <a:rPr lang="pl-PL" dirty="0"/>
              <a:t> /</a:t>
            </a:r>
            <a:r>
              <a:rPr lang="pl-PL" dirty="0" err="1"/>
              <a:t>var</a:t>
            </a:r>
            <a:r>
              <a:rPr lang="pl-PL" dirty="0"/>
              <a:t>/log/</a:t>
            </a:r>
            <a:r>
              <a:rPr lang="pl-PL" dirty="0" err="1"/>
              <a:t>system.log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33206541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Instrukcje warunkowe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8798" y="3657600"/>
            <a:ext cx="6362700" cy="2247900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 smtClean="0"/>
              <a:t>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38660242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</a:t>
            </a:r>
            <a:r>
              <a:rPr lang="pl-PL" dirty="0" err="1" smtClean="0"/>
              <a:t>ify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Utwórz zmienna imię ze swoim imieniem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Utwórz zmienną wzrost, waga które będą równe Twoim wskazania wzrostu i wagi albo kolegi / koleżanki </a:t>
            </a:r>
            <a:r>
              <a:rPr lang="pl-PL" dirty="0">
                <a:sym typeface="Wingdings"/>
              </a:rPr>
              <a:t>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>
                <a:sym typeface="Wingdings"/>
              </a:rPr>
              <a:t>Napisz prosty kalkulator BMI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>
                <a:sym typeface="Wingdings"/>
              </a:rPr>
              <a:t>Wypisz na ekranie wartość </a:t>
            </a:r>
            <a:r>
              <a:rPr lang="pl-PL" dirty="0" smtClean="0">
                <a:sym typeface="Wingdings"/>
              </a:rPr>
              <a:t>BMI ze wskazaniem czy poniżej/ w normie / czy powyżej 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75669380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err="1" smtClean="0"/>
              <a:t>bool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rmAutofit fontScale="92500" lnSpcReduction="20000"/>
          </a:bodyPr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Określ zmienne logiczne </a:t>
            </a:r>
            <a:r>
              <a:rPr lang="pl-PL" b="1" dirty="0" err="1"/>
              <a:t>czy_pada</a:t>
            </a:r>
            <a:r>
              <a:rPr lang="pl-PL" b="1" dirty="0"/>
              <a:t>, </a:t>
            </a:r>
            <a:r>
              <a:rPr lang="pl-PL" b="1" dirty="0" err="1"/>
              <a:t>czy_tydzien_pracy</a:t>
            </a:r>
            <a:r>
              <a:rPr lang="pl-PL" b="1" dirty="0"/>
              <a:t>, </a:t>
            </a:r>
            <a:r>
              <a:rPr lang="pl-PL" b="1" dirty="0" err="1"/>
              <a:t>czy_bankrut</a:t>
            </a:r>
            <a:endParaRPr lang="pl-PL" b="1" dirty="0"/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Wiadomo, że człowiekowi jest fajnie wtedy, gdy: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Nie pada deszcz/śnieg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Jest weekend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Nie jest bankrutem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Utwórz </a:t>
            </a:r>
            <a:r>
              <a:rPr lang="pl-PL" dirty="0" smtClean="0"/>
              <a:t>zmienną </a:t>
            </a:r>
            <a:r>
              <a:rPr lang="pl-PL" b="1" dirty="0" err="1"/>
              <a:t>czy_fajnie</a:t>
            </a:r>
            <a:r>
              <a:rPr lang="pl-PL" b="1" dirty="0"/>
              <a:t>, </a:t>
            </a:r>
            <a:r>
              <a:rPr lang="pl-PL" dirty="0"/>
              <a:t>która mówi czy człowiekowi jest fajnie </a:t>
            </a:r>
            <a:r>
              <a:rPr lang="pl-PL" dirty="0" smtClean="0">
                <a:sym typeface="Wingdings"/>
              </a:rPr>
              <a:t></a:t>
            </a:r>
          </a:p>
          <a:p>
            <a:pPr marL="171450" indent="-171450">
              <a:buFont typeface="Arial" charset="0"/>
              <a:buChar char="•"/>
            </a:pPr>
            <a:endParaRPr lang="pl-PL" dirty="0" smtClean="0">
              <a:sym typeface="Wingdings"/>
            </a:endParaRPr>
          </a:p>
          <a:p>
            <a:pPr marL="171450" indent="-171450">
              <a:buFont typeface="Arial" charset="0"/>
              <a:buChar char="•"/>
            </a:pPr>
            <a:r>
              <a:rPr lang="pl-PL" dirty="0" smtClean="0">
                <a:sym typeface="Wingdings"/>
              </a:rPr>
              <a:t>**</a:t>
            </a:r>
            <a:r>
              <a:rPr lang="pl-PL" dirty="0" smtClean="0">
                <a:sym typeface="Wingdings"/>
              </a:rPr>
              <a:t>Użyj tylko 1 operacji logicznej </a:t>
            </a:r>
            <a:r>
              <a:rPr lang="pl-PL" b="1" dirty="0" smtClean="0">
                <a:sym typeface="Wingdings"/>
              </a:rPr>
              <a:t>not</a:t>
            </a:r>
            <a:endParaRPr lang="pl-PL" dirty="0">
              <a:sym typeface="Wingdings"/>
            </a:endParaRPr>
          </a:p>
        </p:txBody>
      </p:sp>
    </p:spTree>
    <p:extLst>
      <p:ext uri="{BB962C8B-B14F-4D97-AF65-F5344CB8AC3E}">
        <p14:creationId xmlns:p14="http://schemas.microsoft.com/office/powerpoint/2010/main" val="148198999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list </a:t>
            </a:r>
            <a:r>
              <a:rPr lang="pl-PL" dirty="0" err="1" smtClean="0"/>
              <a:t>comprehension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Do zmiennej </a:t>
            </a:r>
            <a:r>
              <a:rPr lang="pl-PL" b="1" dirty="0" err="1"/>
              <a:t>lista_kwadrat</a:t>
            </a:r>
            <a:r>
              <a:rPr lang="pl-PL" dirty="0"/>
              <a:t> przypisz kwadrat liczb od 1 do 12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*Do zmiennej </a:t>
            </a:r>
            <a:r>
              <a:rPr lang="pl-PL" b="1" dirty="0" smtClean="0"/>
              <a:t>lista_kwadrat2</a:t>
            </a:r>
            <a:r>
              <a:rPr lang="pl-PL" dirty="0" smtClean="0"/>
              <a:t> </a:t>
            </a:r>
            <a:r>
              <a:rPr lang="pl-PL" dirty="0"/>
              <a:t>przypisz kwadrat liczb podzielnych przez 3 od 1 do 30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Wyświetl </a:t>
            </a:r>
            <a:r>
              <a:rPr lang="pl-PL" b="1" dirty="0" err="1"/>
              <a:t>lista_kwadrat</a:t>
            </a:r>
            <a:r>
              <a:rPr lang="pl-PL" dirty="0"/>
              <a:t> </a:t>
            </a:r>
            <a:r>
              <a:rPr lang="pl-PL" dirty="0" smtClean="0"/>
              <a:t>i </a:t>
            </a:r>
            <a:r>
              <a:rPr lang="pl-PL" b="1" dirty="0"/>
              <a:t>lista_kwadrat2</a:t>
            </a:r>
            <a:r>
              <a:rPr lang="pl-PL" dirty="0"/>
              <a:t> 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00211658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funkcja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Napisz funkcję, która wyświetli oraz zwróci Twoje imię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/>
              <a:t>Uruchom funkcję i przyrównaj wartość do </a:t>
            </a:r>
            <a:r>
              <a:rPr lang="pl-PL" dirty="0" err="1"/>
              <a:t>None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46602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Git nowe repozytorium</a:t>
            </a:r>
            <a:endParaRPr lang="pl-PL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9138" y="2455632"/>
            <a:ext cx="5999162" cy="37419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87248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funkcja - BMI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Dokonaj faktoryzacji kodu </a:t>
            </a:r>
            <a:r>
              <a:rPr lang="mr-IN" dirty="0" smtClean="0"/>
              <a:t>–</a:t>
            </a:r>
            <a:r>
              <a:rPr lang="pl-PL" dirty="0" smtClean="0"/>
              <a:t> kalkulatora BMI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Faktoryzacja ma polegać na stworzeniu funkcji 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Dodatkowo funkcja ma wyświetlać komunikat np.:</a:t>
            </a:r>
            <a:br>
              <a:rPr lang="pl-PL" dirty="0" smtClean="0"/>
            </a:br>
            <a:r>
              <a:rPr lang="pl-PL" dirty="0" smtClean="0"/>
              <a:t>„Adam twoje </a:t>
            </a:r>
            <a:r>
              <a:rPr lang="pl-PL" dirty="0" err="1" smtClean="0"/>
              <a:t>bmi</a:t>
            </a:r>
            <a:r>
              <a:rPr lang="pl-PL" dirty="0" smtClean="0"/>
              <a:t> wynosi 29 i masz nadwagę”</a:t>
            </a:r>
          </a:p>
        </p:txBody>
      </p:sp>
    </p:spTree>
    <p:extLst>
      <p:ext uri="{BB962C8B-B14F-4D97-AF65-F5344CB8AC3E}">
        <p14:creationId xmlns:p14="http://schemas.microsoft.com/office/powerpoint/2010/main" val="397731768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</a:t>
            </a:r>
            <a:r>
              <a:rPr lang="pl-PL" dirty="0" smtClean="0"/>
              <a:t>funkcja - zarobki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/>
              <a:t>Napisz funkcje </a:t>
            </a:r>
            <a:r>
              <a:rPr lang="pl-PL" b="1" dirty="0" err="1"/>
              <a:t>suma_zarobkow</a:t>
            </a:r>
            <a:r>
              <a:rPr lang="pl-PL" dirty="0"/>
              <a:t>, która dla podanego </a:t>
            </a:r>
            <a:r>
              <a:rPr lang="pl-PL" dirty="0" smtClean="0"/>
              <a:t>działu wyświetli </a:t>
            </a:r>
            <a:r>
              <a:rPr lang="pl-PL" dirty="0" smtClean="0"/>
              <a:t>ś</a:t>
            </a:r>
            <a:r>
              <a:rPr lang="pl-PL" dirty="0" smtClean="0"/>
              <a:t>rednią zarobków działu </a:t>
            </a:r>
            <a:r>
              <a:rPr lang="pl-PL" dirty="0"/>
              <a:t>np. 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„ </a:t>
            </a:r>
            <a:r>
              <a:rPr lang="pl-PL" dirty="0" err="1"/>
              <a:t>Srednia</a:t>
            </a:r>
            <a:r>
              <a:rPr lang="pl-PL" dirty="0"/>
              <a:t> </a:t>
            </a:r>
            <a:r>
              <a:rPr lang="pl-PL" dirty="0" err="1"/>
              <a:t>zarobkow</a:t>
            </a:r>
            <a:r>
              <a:rPr lang="pl-PL" dirty="0"/>
              <a:t> </a:t>
            </a:r>
            <a:r>
              <a:rPr lang="pl-PL" dirty="0" err="1"/>
              <a:t>dzialu</a:t>
            </a:r>
            <a:r>
              <a:rPr lang="pl-PL" dirty="0"/>
              <a:t>: administracja wynosi 3273”</a:t>
            </a:r>
          </a:p>
          <a:p>
            <a:pPr marL="628650" lvl="1" indent="-171450">
              <a:buFont typeface="Arial" charset="0"/>
              <a:buChar char="•"/>
            </a:pPr>
            <a:r>
              <a:rPr lang="pl-PL" dirty="0"/>
              <a:t>Zaokrąglij do pełnych </a:t>
            </a:r>
            <a:r>
              <a:rPr lang="pl-PL" dirty="0" smtClean="0"/>
              <a:t>złotówek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3782527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6*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pPr marL="285750" indent="-285750">
              <a:buFont typeface="Arial" charset="0"/>
              <a:buChar char="•"/>
            </a:pPr>
            <a:r>
              <a:rPr lang="pl-PL" dirty="0" smtClean="0"/>
              <a:t>Utwórz listę wzrostu uczestników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Utwórz listę wagi uczestników</a:t>
            </a:r>
          </a:p>
          <a:p>
            <a:pPr marL="285750" indent="-285750">
              <a:buFont typeface="Arial" charset="0"/>
              <a:buChar char="•"/>
            </a:pPr>
            <a:r>
              <a:rPr lang="pl-PL" dirty="0" smtClean="0"/>
              <a:t>Dzięki </a:t>
            </a:r>
            <a:r>
              <a:rPr lang="pl-PL" dirty="0" err="1" smtClean="0"/>
              <a:t>matplotlib</a:t>
            </a:r>
            <a:r>
              <a:rPr lang="pl-PL" dirty="0" smtClean="0"/>
              <a:t> narysuj wykres zależności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42351728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9*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l-PL" dirty="0"/>
              <a:t>Użyj bibliotek </a:t>
            </a:r>
            <a:r>
              <a:rPr lang="pl-PL" dirty="0" err="1" smtClean="0"/>
              <a:t>numpy</a:t>
            </a:r>
            <a:r>
              <a:rPr lang="pl-PL" dirty="0"/>
              <a:t> oraz </a:t>
            </a:r>
            <a:r>
              <a:rPr lang="pl-PL" dirty="0" err="1" smtClean="0"/>
              <a:t>matplotlib</a:t>
            </a:r>
            <a:r>
              <a:rPr lang="pl-PL" dirty="0" smtClean="0"/>
              <a:t> w celu wyrysowania rozkładu </a:t>
            </a:r>
            <a:r>
              <a:rPr lang="pl-PL" dirty="0" smtClean="0"/>
              <a:t>danych z zad. poprzedniego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2117135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10**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Stwórz klasę student (imię, nazwisko, nr albumu, lista ocen, nieobecności)</a:t>
            </a:r>
          </a:p>
          <a:p>
            <a:r>
              <a:rPr lang="pl-PL" dirty="0" smtClean="0"/>
              <a:t>Klasa powinna mieć metodę, która wylicza średnią studenta</a:t>
            </a:r>
          </a:p>
          <a:p>
            <a:r>
              <a:rPr lang="pl-PL" dirty="0" smtClean="0"/>
              <a:t>Klasa powinna mieć metody które przedstawiają studenta w sposób:</a:t>
            </a:r>
          </a:p>
          <a:p>
            <a:r>
              <a:rPr lang="pl-PL" dirty="0" smtClean="0"/>
              <a:t>Student: Adam Nowak, index: 123456 ma średnią ocen:  3,65, jest studentem ze słabą/dobrą frekwencją</a:t>
            </a:r>
            <a:endParaRPr lang="pl-PL" dirty="0"/>
          </a:p>
          <a:p>
            <a:r>
              <a:rPr lang="pl-PL" dirty="0" smtClean="0"/>
              <a:t>Przyjmujemy że student z dobrą frekwencją to taki co opuścił maksymalnie 2 zajęcia</a:t>
            </a:r>
          </a:p>
          <a:p>
            <a:r>
              <a:rPr lang="pl-PL" dirty="0" smtClean="0"/>
              <a:t>Na podstawie średniej ocen dokonaj predykcji ilości dni opuszczonych przez studenta: jego oceny to: [3, 3, 3, 2]</a:t>
            </a:r>
          </a:p>
        </p:txBody>
      </p:sp>
    </p:spTree>
    <p:extLst>
      <p:ext uri="{BB962C8B-B14F-4D97-AF65-F5344CB8AC3E}">
        <p14:creationId xmlns:p14="http://schemas.microsoft.com/office/powerpoint/2010/main" val="826598341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Zadanie </a:t>
            </a:r>
            <a:r>
              <a:rPr lang="pl-PL" dirty="0" smtClean="0"/>
              <a:t>11**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Na podstawie funkcji 10</a:t>
            </a:r>
          </a:p>
          <a:p>
            <a:r>
              <a:rPr lang="pl-PL" dirty="0" smtClean="0"/>
              <a:t>Stwórz funkcję która przyjmuje parametr </a:t>
            </a:r>
            <a:r>
              <a:rPr lang="pl-PL" dirty="0" err="1" smtClean="0"/>
              <a:t>ilosc</a:t>
            </a:r>
            <a:r>
              <a:rPr lang="pl-PL" dirty="0" smtClean="0"/>
              <a:t> </a:t>
            </a:r>
            <a:r>
              <a:rPr lang="pl-PL" dirty="0" err="1" smtClean="0"/>
              <a:t>studentow</a:t>
            </a:r>
            <a:endParaRPr lang="pl-PL" dirty="0" smtClean="0"/>
          </a:p>
          <a:p>
            <a:r>
              <a:rPr lang="pl-PL" dirty="0" smtClean="0"/>
              <a:t>Funkcja generuje </a:t>
            </a:r>
            <a:r>
              <a:rPr lang="pl-PL" dirty="0" err="1" smtClean="0"/>
              <a:t>studentow</a:t>
            </a:r>
            <a:r>
              <a:rPr lang="pl-PL" dirty="0" smtClean="0"/>
              <a:t> z losowymi danymi</a:t>
            </a:r>
          </a:p>
          <a:p>
            <a:r>
              <a:rPr lang="pl-PL" dirty="0" smtClean="0"/>
              <a:t>*Użyj paczki </a:t>
            </a:r>
            <a:r>
              <a:rPr lang="pl-PL" b="1" dirty="0" err="1" smtClean="0"/>
              <a:t>faker</a:t>
            </a:r>
            <a:endParaRPr lang="pl-PL" b="1" dirty="0" smtClean="0"/>
          </a:p>
          <a:p>
            <a:r>
              <a:rPr lang="pl-PL" dirty="0" smtClean="0"/>
              <a:t>Funkcja zwraca listę obiektów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31994002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12**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 smtClean="0"/>
              <a:t>Na podstawie zadań 10 i 11</a:t>
            </a:r>
          </a:p>
          <a:p>
            <a:r>
              <a:rPr lang="pl-PL" dirty="0" smtClean="0"/>
              <a:t>Stwórz klasę </a:t>
            </a:r>
            <a:r>
              <a:rPr lang="pl-PL" b="1" dirty="0" err="1" smtClean="0"/>
              <a:t>ClassInterpretation</a:t>
            </a:r>
            <a:endParaRPr lang="pl-PL" b="1" dirty="0" smtClean="0"/>
          </a:p>
          <a:p>
            <a:r>
              <a:rPr lang="pl-PL" dirty="0" smtClean="0"/>
              <a:t>Klasa posiada metody:</a:t>
            </a:r>
          </a:p>
          <a:p>
            <a:pPr lvl="1"/>
            <a:r>
              <a:rPr lang="pl-PL" dirty="0" smtClean="0"/>
              <a:t>Zwracające dane odnośnie:</a:t>
            </a:r>
          </a:p>
          <a:p>
            <a:pPr lvl="2"/>
            <a:r>
              <a:rPr lang="pl-PL" dirty="0" smtClean="0"/>
              <a:t>Średniej,</a:t>
            </a:r>
          </a:p>
          <a:p>
            <a:pPr lvl="2"/>
            <a:r>
              <a:rPr lang="pl-PL" dirty="0" smtClean="0"/>
              <a:t>Mediany</a:t>
            </a:r>
            <a:endParaRPr lang="pl-PL" dirty="0"/>
          </a:p>
          <a:p>
            <a:r>
              <a:rPr lang="pl-PL" dirty="0" smtClean="0"/>
              <a:t>Metoda </a:t>
            </a:r>
            <a:r>
              <a:rPr lang="pl-PL" b="1" dirty="0" err="1" smtClean="0"/>
              <a:t>str</a:t>
            </a:r>
            <a:r>
              <a:rPr lang="pl-PL" dirty="0"/>
              <a:t> </a:t>
            </a:r>
            <a:r>
              <a:rPr lang="pl-PL" dirty="0" smtClean="0"/>
              <a:t>wykonana na obiekcie będzie opisywać słownie grupę studentów</a:t>
            </a:r>
          </a:p>
          <a:p>
            <a:r>
              <a:rPr lang="pl-PL" dirty="0" smtClean="0"/>
              <a:t>Metoda </a:t>
            </a:r>
            <a:r>
              <a:rPr lang="pl-PL" b="1" dirty="0" err="1" smtClean="0"/>
              <a:t>float</a:t>
            </a:r>
            <a:r>
              <a:rPr lang="pl-PL" b="1" dirty="0" smtClean="0"/>
              <a:t> </a:t>
            </a:r>
            <a:r>
              <a:rPr lang="pl-PL" dirty="0" smtClean="0"/>
              <a:t>będzie zwracać</a:t>
            </a:r>
            <a:r>
              <a:rPr lang="pl-PL" dirty="0"/>
              <a:t> </a:t>
            </a:r>
            <a:r>
              <a:rPr lang="pl-PL" dirty="0" smtClean="0"/>
              <a:t>średnią wszystkich studentów zaokrągloną do 2 miejsca po przecinku</a:t>
            </a:r>
          </a:p>
          <a:p>
            <a:r>
              <a:rPr lang="pl-PL" dirty="0" smtClean="0"/>
              <a:t>Dokonaj </a:t>
            </a:r>
            <a:r>
              <a:rPr lang="pl-PL" dirty="0" err="1" smtClean="0"/>
              <a:t>wizuazlizacji</a:t>
            </a:r>
            <a:r>
              <a:rPr lang="pl-PL" dirty="0" smtClean="0"/>
              <a:t> grupy </a:t>
            </a:r>
            <a:r>
              <a:rPr lang="pl-PL" dirty="0" err="1" smtClean="0"/>
              <a:t>studentow</a:t>
            </a:r>
            <a:r>
              <a:rPr lang="pl-PL" dirty="0" smtClean="0"/>
              <a:t> (</a:t>
            </a:r>
            <a:r>
              <a:rPr lang="pl-PL" dirty="0" err="1" smtClean="0"/>
              <a:t>zaleznosc</a:t>
            </a:r>
            <a:r>
              <a:rPr lang="pl-PL" dirty="0" smtClean="0"/>
              <a:t> wyniki ocen od </a:t>
            </a:r>
            <a:r>
              <a:rPr lang="pl-PL" dirty="0" err="1" smtClean="0"/>
              <a:t>ilosci</a:t>
            </a:r>
            <a:r>
              <a:rPr lang="pl-PL" dirty="0" smtClean="0"/>
              <a:t> opuszczonych </a:t>
            </a:r>
            <a:r>
              <a:rPr lang="pl-PL" dirty="0" err="1" smtClean="0"/>
              <a:t>zajec</a:t>
            </a:r>
            <a:r>
              <a:rPr lang="pl-PL" dirty="0" smtClean="0"/>
              <a:t>)</a:t>
            </a:r>
          </a:p>
          <a:p>
            <a:r>
              <a:rPr lang="pl-PL" dirty="0" smtClean="0"/>
              <a:t>Dokonaj predykcji dla studenta </a:t>
            </a:r>
          </a:p>
        </p:txBody>
      </p:sp>
    </p:spTree>
    <p:extLst>
      <p:ext uri="{BB962C8B-B14F-4D97-AF65-F5344CB8AC3E}">
        <p14:creationId xmlns:p14="http://schemas.microsoft.com/office/powerpoint/2010/main" val="14036110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 13***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Napisz funkcje:</a:t>
            </a:r>
          </a:p>
          <a:p>
            <a:pPr lvl="1"/>
            <a:r>
              <a:rPr lang="pl-PL" dirty="0" smtClean="0"/>
              <a:t>Kowariancji</a:t>
            </a:r>
          </a:p>
          <a:p>
            <a:pPr lvl="1"/>
            <a:r>
              <a:rPr lang="pl-PL" dirty="0" smtClean="0"/>
              <a:t>Korelacji Pearsona</a:t>
            </a:r>
          </a:p>
          <a:p>
            <a:pPr lvl="1"/>
            <a:r>
              <a:rPr lang="pl-PL" dirty="0" smtClean="0"/>
              <a:t>Na odchylenie standardowe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637814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Git nowe repozytorium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7450" y="2275516"/>
            <a:ext cx="5979816" cy="43395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0863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Git nowe repozytorium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6068" y="2436403"/>
            <a:ext cx="8677275" cy="41512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84721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1470</TotalTime>
  <Words>1659</Words>
  <Application>Microsoft Macintosh PowerPoint</Application>
  <PresentationFormat>Widescreen</PresentationFormat>
  <Paragraphs>352</Paragraphs>
  <Slides>77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77</vt:i4>
      </vt:variant>
    </vt:vector>
  </HeadingPairs>
  <TitlesOfParts>
    <vt:vector size="84" baseType="lpstr">
      <vt:lpstr>Calibri</vt:lpstr>
      <vt:lpstr>Century Gothic</vt:lpstr>
      <vt:lpstr>Mangal</vt:lpstr>
      <vt:lpstr>Wingdings</vt:lpstr>
      <vt:lpstr>Wingdings 3</vt:lpstr>
      <vt:lpstr>Arial</vt:lpstr>
      <vt:lpstr>Ion Boardroom</vt:lpstr>
      <vt:lpstr>Data science – Warszawa 13.10.2018</vt:lpstr>
      <vt:lpstr>Agenda szkolenia</vt:lpstr>
      <vt:lpstr>Agenda szkolenia</vt:lpstr>
      <vt:lpstr>Git</vt:lpstr>
      <vt:lpstr>Git-clone</vt:lpstr>
      <vt:lpstr>Git-clone</vt:lpstr>
      <vt:lpstr>Git nowe repozytorium</vt:lpstr>
      <vt:lpstr>Git nowe repozytorium</vt:lpstr>
      <vt:lpstr>Git nowe repozytorium</vt:lpstr>
      <vt:lpstr>Git usuwanie repo</vt:lpstr>
      <vt:lpstr>Git usuwanie repo</vt:lpstr>
      <vt:lpstr>Python</vt:lpstr>
      <vt:lpstr>Co to znaczy że open source ?</vt:lpstr>
      <vt:lpstr>Co to znaczy że open source ?</vt:lpstr>
      <vt:lpstr>Co to znaczy że open source ?</vt:lpstr>
      <vt:lpstr>KTO UŻYWA</vt:lpstr>
      <vt:lpstr>Typy zastosowań</vt:lpstr>
      <vt:lpstr>Python2 vs python3</vt:lpstr>
      <vt:lpstr>Instalacja</vt:lpstr>
      <vt:lpstr>Praca w trybie interaktywnym</vt:lpstr>
      <vt:lpstr>Hello World !</vt:lpstr>
      <vt:lpstr>Uruchomienie skryptów</vt:lpstr>
      <vt:lpstr>Sublime Text 3 </vt:lpstr>
      <vt:lpstr>Wyjście z trybu interaktywnego</vt:lpstr>
      <vt:lpstr>Pierwszy skrypt (Sublime)</vt:lpstr>
      <vt:lpstr>SKŁADNIA (Syntaktyka)</vt:lpstr>
      <vt:lpstr>Notebook</vt:lpstr>
      <vt:lpstr>Zmienne w python</vt:lpstr>
      <vt:lpstr>Zmienne w python</vt:lpstr>
      <vt:lpstr>Typowanie dynamiczne</vt:lpstr>
      <vt:lpstr>Typ znakowy (String)</vt:lpstr>
      <vt:lpstr>Konkatenacja znaków</vt:lpstr>
      <vt:lpstr>Zadanie rozgrzewka</vt:lpstr>
      <vt:lpstr>Wyświetlanie stringów ze znakami specjalnymi </vt:lpstr>
      <vt:lpstr>Zadanie zmienne - zamiana</vt:lpstr>
      <vt:lpstr>Funkcje na stringach</vt:lpstr>
      <vt:lpstr>Slicing na stringach</vt:lpstr>
      <vt:lpstr>Formatowanie stringów</vt:lpstr>
      <vt:lpstr>Niemutowalność stringów</vt:lpstr>
      <vt:lpstr>Zadanie stringi - format</vt:lpstr>
      <vt:lpstr>Zadanie stringi + jupyter</vt:lpstr>
      <vt:lpstr>Liczby całkowite - Integer</vt:lpstr>
      <vt:lpstr>Liczby całkowite - Integer</vt:lpstr>
      <vt:lpstr>Typ zmiennoprzecinkowy - Float</vt:lpstr>
      <vt:lpstr>Typ binarny (Boolean)</vt:lpstr>
      <vt:lpstr>Konwersje typów</vt:lpstr>
      <vt:lpstr>Zadanie zmienne</vt:lpstr>
      <vt:lpstr>Listy</vt:lpstr>
      <vt:lpstr>Listy</vt:lpstr>
      <vt:lpstr>List comprehension</vt:lpstr>
      <vt:lpstr>Zadanie list comprehension</vt:lpstr>
      <vt:lpstr>Zadanie list comprehension 2</vt:lpstr>
      <vt:lpstr>Tuple</vt:lpstr>
      <vt:lpstr>Tuple</vt:lpstr>
      <vt:lpstr>Słowniki</vt:lpstr>
      <vt:lpstr>Sety</vt:lpstr>
      <vt:lpstr>Pytanie </vt:lpstr>
      <vt:lpstr>Typ None</vt:lpstr>
      <vt:lpstr>Dict comprehension</vt:lpstr>
      <vt:lpstr>Zadanie Dict comprehension</vt:lpstr>
      <vt:lpstr>Funkcje</vt:lpstr>
      <vt:lpstr>Lambda</vt:lpstr>
      <vt:lpstr>Obsługa wyjątków</vt:lpstr>
      <vt:lpstr>Notebook – magic command</vt:lpstr>
      <vt:lpstr>Instrukcje warunkowe</vt:lpstr>
      <vt:lpstr>Zadanie ify</vt:lpstr>
      <vt:lpstr>Zadanie bool</vt:lpstr>
      <vt:lpstr>Zadanie list comprehension</vt:lpstr>
      <vt:lpstr>Zadanie funkcja</vt:lpstr>
      <vt:lpstr>Zadanie funkcja - BMI</vt:lpstr>
      <vt:lpstr>Zadanie funkcja - zarobki</vt:lpstr>
      <vt:lpstr>Zadanie 6*</vt:lpstr>
      <vt:lpstr>Zadanie 9*</vt:lpstr>
      <vt:lpstr>Zadanie 10**</vt:lpstr>
      <vt:lpstr>Zadanie 11**</vt:lpstr>
      <vt:lpstr>Zadanie 12**</vt:lpstr>
      <vt:lpstr>Zadanie 13***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– Warszawa 15.09.2018</dc:title>
  <dc:creator>Kamil Pazik</dc:creator>
  <cp:lastModifiedBy>Kamil Pazik</cp:lastModifiedBy>
  <cp:revision>214</cp:revision>
  <dcterms:created xsi:type="dcterms:W3CDTF">2018-09-14T20:24:33Z</dcterms:created>
  <dcterms:modified xsi:type="dcterms:W3CDTF">2018-10-14T03:05:28Z</dcterms:modified>
</cp:coreProperties>
</file>

<file path=docProps/thumbnail.jpeg>
</file>